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5"/>
  </p:notesMasterIdLst>
  <p:sldIdLst>
    <p:sldId id="256" r:id="rId2"/>
    <p:sldId id="481" r:id="rId3"/>
    <p:sldId id="483" r:id="rId4"/>
    <p:sldId id="461" r:id="rId5"/>
    <p:sldId id="463" r:id="rId6"/>
    <p:sldId id="464" r:id="rId7"/>
    <p:sldId id="488" r:id="rId8"/>
    <p:sldId id="466" r:id="rId9"/>
    <p:sldId id="484" r:id="rId10"/>
    <p:sldId id="467" r:id="rId11"/>
    <p:sldId id="485" r:id="rId12"/>
    <p:sldId id="468" r:id="rId13"/>
    <p:sldId id="469" r:id="rId14"/>
    <p:sldId id="472" r:id="rId15"/>
    <p:sldId id="439" r:id="rId16"/>
    <p:sldId id="473" r:id="rId17"/>
    <p:sldId id="474" r:id="rId18"/>
    <p:sldId id="475" r:id="rId19"/>
    <p:sldId id="489" r:id="rId20"/>
    <p:sldId id="477" r:id="rId21"/>
    <p:sldId id="478" r:id="rId22"/>
    <p:sldId id="486" r:id="rId23"/>
    <p:sldId id="480" r:id="rId24"/>
  </p:sldIdLst>
  <p:sldSz cx="12192000" cy="6858000"/>
  <p:notesSz cx="6858000" cy="9144000"/>
  <p:embeddedFontLst>
    <p:embeddedFont>
      <p:font typeface="BIZ UDPゴシック" panose="020B0400000000000000" pitchFamily="50" charset="-128"/>
      <p:regular r:id="rId26"/>
      <p:bold r:id="rId27"/>
    </p:embeddedFont>
    <p:embeddedFont>
      <p:font typeface="BIZ UDP明朝 Medium" panose="02020500000000000000" pitchFamily="18" charset="-128"/>
      <p:regular r:id="rId28"/>
    </p:embeddedFont>
    <p:embeddedFont>
      <p:font typeface="BIZ UDゴシック" panose="020B0400000000000000" pitchFamily="49" charset="-128"/>
      <p:regular r:id="rId29"/>
      <p:bold r:id="rId30"/>
    </p:embeddedFont>
    <p:embeddedFont>
      <p:font typeface="Calibri" panose="020F0502020204030204" pitchFamily="34" charset="0"/>
      <p:regular r:id="rId31"/>
      <p:bold r:id="rId32"/>
      <p:italic r:id="rId33"/>
      <p:boldItalic r:id="rId34"/>
    </p:embeddedFont>
    <p:embeddedFont>
      <p:font typeface="HGｺﾞｼｯｸE" panose="020B0909000000000000" pitchFamily="49" charset="-128"/>
      <p:regular r:id="rId35"/>
    </p:embeddedFont>
    <p:embeddedFont>
      <p:font typeface="游ゴシック" panose="020B0400000000000000" pitchFamily="50" charset="-128"/>
      <p:regular r:id="rId36"/>
      <p:bold r:id="rId37"/>
    </p:embeddedFont>
    <p:embeddedFont>
      <p:font typeface="游ゴシック Light" panose="020B0300000000000000" pitchFamily="50" charset="-128"/>
      <p:regular r:id="rId3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23F0DF1-AEBA-40AC-968D-A755BFDE45DA}">
          <p14:sldIdLst>
            <p14:sldId id="256"/>
            <p14:sldId id="481"/>
            <p14:sldId id="483"/>
          </p14:sldIdLst>
        </p14:section>
        <p14:section name="１まず学生の変化に気付く" id="{5CCEDE8F-1DB0-44B0-926B-1A167E404915}">
          <p14:sldIdLst>
            <p14:sldId id="461"/>
            <p14:sldId id="463"/>
            <p14:sldId id="464"/>
            <p14:sldId id="488"/>
            <p14:sldId id="466"/>
          </p14:sldIdLst>
        </p14:section>
        <p14:section name="２心配な学生にどう対応するか" id="{2DCD2613-AAF5-4760-9329-B81BE6A3CC17}">
          <p14:sldIdLst>
            <p14:sldId id="484"/>
            <p14:sldId id="467"/>
            <p14:sldId id="485"/>
            <p14:sldId id="468"/>
          </p14:sldIdLst>
        </p14:section>
        <p14:section name="３専門機関の受診を勧める際に" id="{D776606A-5E45-4B69-8589-510837DB86F7}">
          <p14:sldIdLst>
            <p14:sldId id="469"/>
            <p14:sldId id="472"/>
            <p14:sldId id="439"/>
            <p14:sldId id="473"/>
          </p14:sldIdLst>
        </p14:section>
        <p14:section name="もし、不幸にして自殺がおきてしまったら" id="{847454D3-3767-44D9-B7DA-414327BCA386}">
          <p14:sldIdLst>
            <p14:sldId id="474"/>
            <p14:sldId id="475"/>
          </p14:sldIdLst>
        </p14:section>
        <p14:section name="全学的な自殺対策" id="{32C36C64-24D9-44A1-80F2-0A99B5C591D9}">
          <p14:sldIdLst>
            <p14:sldId id="489"/>
            <p14:sldId id="477"/>
            <p14:sldId id="478"/>
            <p14:sldId id="486"/>
            <p14:sldId id="4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堀 正士" initials="堀" lastIdx="1" clrIdx="0">
    <p:extLst>
      <p:ext uri="{19B8F6BF-5375-455C-9EA6-DF929625EA0E}">
        <p15:presenceInfo xmlns:p15="http://schemas.microsoft.com/office/powerpoint/2012/main" userId="d72f3c193a3c4e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6361" autoAdjust="0"/>
  </p:normalViewPr>
  <p:slideViewPr>
    <p:cSldViewPr snapToGrid="0">
      <p:cViewPr varScale="1">
        <p:scale>
          <a:sx n="108" d="100"/>
          <a:sy n="108" d="100"/>
        </p:scale>
        <p:origin x="88" y="896"/>
      </p:cViewPr>
      <p:guideLst>
        <p:guide orient="horz" pos="2160"/>
        <p:guide pos="3840"/>
      </p:guideLst>
    </p:cSldViewPr>
  </p:slideViewPr>
  <p:notesTextViewPr>
    <p:cViewPr>
      <p:scale>
        <a:sx n="3" d="2"/>
        <a:sy n="3" d="2"/>
      </p:scale>
      <p:origin x="0" y="0"/>
    </p:cViewPr>
  </p:notesTextViewPr>
  <p:sorterViewPr>
    <p:cViewPr varScale="1">
      <p:scale>
        <a:sx n="1" d="1"/>
        <a:sy n="1" d="1"/>
      </p:scale>
      <p:origin x="0" y="-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0C034-58FC-4BCB-B78A-E61618019770}" type="doc">
      <dgm:prSet loTypeId="urn:microsoft.com/office/officeart/2005/8/layout/default" loCatId="list" qsTypeId="urn:microsoft.com/office/officeart/2005/8/quickstyle/3d1" qsCatId="3D" csTypeId="urn:microsoft.com/office/officeart/2005/8/colors/accent0_2" csCatId="mainScheme" phldr="1"/>
      <dgm:spPr/>
    </dgm:pt>
    <dgm:pt modelId="{6DA4734E-46E8-458D-AEB9-BC0C865B9B38}">
      <dgm:prSet phldrT="[テキスト]" custT="1"/>
      <dgm:spPr/>
      <dgm:t>
        <a:bodyPr/>
        <a:lstStyle/>
        <a:p>
          <a:pPr marL="0">
            <a:buFont typeface="Arial" panose="020B0604020202020204" pitchFamily="34" charset="0"/>
            <a:buChar cha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修学に不安があるとき</a:t>
          </a:r>
        </a:p>
      </dgm:t>
    </dgm:pt>
    <dgm:pt modelId="{58D68071-1C2E-4E94-A69B-6949F9ED2381}" type="parTrans" cxnId="{304ECFA0-6ECA-4740-8A90-37D266F9E6F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4C0CE3C6-EDA3-4095-927D-B8F98F9A7490}" type="sibTrans" cxnId="{304ECFA0-6ECA-4740-8A90-37D266F9E6F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D346F121-C1CA-4A4E-98E3-9C9094565785}">
      <dgm:prSet phldrT="[テキスト]" custT="1"/>
      <dgm:spPr/>
      <dgm:t>
        <a:bodyPr/>
        <a:lstStyle/>
        <a:p>
          <a:pPr>
            <a:buFont typeface="Arial" panose="020B0604020202020204" pitchFamily="34" charset="0"/>
            <a:buChar char="•"/>
          </a:pPr>
          <a:r>
            <a:rPr lang="ja-JP" altLang="en-US" sz="2400" b="1" dirty="0">
              <a:solidFill>
                <a:schemeClr val="tx1"/>
              </a:solidFill>
              <a:latin typeface="BIZ UDPゴシック" panose="020B0400000000000000" pitchFamily="50" charset="-128"/>
              <a:ea typeface="BIZ UDPゴシック" panose="020B0400000000000000" pitchFamily="50" charset="-128"/>
            </a:rPr>
            <a:t>対人関係に課題が生じたとき</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dgm:t>
    </dgm:pt>
    <dgm:pt modelId="{31F6EEDE-1249-47C6-8292-D9027BB88E29}" type="parTrans" cxnId="{812D0518-4C61-491F-9DA1-E718D12E241E}">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53BBA9E5-44F3-410F-8F78-889BBF2DF898}" type="sibTrans" cxnId="{812D0518-4C61-491F-9DA1-E718D12E241E}">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247A0B5E-5380-443C-8E68-AE4CA58FDBC0}">
      <dgm:prSet phldrT="[テキスト]" custT="1"/>
      <dgm:spPr/>
      <dgm:t>
        <a:bodyPr/>
        <a:lstStyle/>
        <a:p>
          <a:pPr>
            <a:buFont typeface="Arial" panose="020B0604020202020204" pitchFamily="34" charset="0"/>
            <a:buChar cha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進路</a:t>
          </a:r>
          <a:r>
            <a:rPr lang="ja-JP" altLang="en-US" sz="2400" b="1" dirty="0">
              <a:solidFill>
                <a:schemeClr val="tx1"/>
              </a:solidFill>
              <a:latin typeface="BIZ UDPゴシック" panose="020B0400000000000000" pitchFamily="50" charset="-128"/>
              <a:ea typeface="BIZ UDPゴシック" panose="020B0400000000000000" pitchFamily="50" charset="-128"/>
            </a:rPr>
            <a:t>に不安があるとき</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dgm:t>
    </dgm:pt>
    <dgm:pt modelId="{90D238C3-B4A6-472C-8D7D-0309D52E84E6}" type="parTrans" cxnId="{8F97691D-16E1-4621-9718-AEEB6E107FE6}">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2FC1350E-4B0F-4DBE-8BD6-94D5B0E4C2EA}" type="sibTrans" cxnId="{8F97691D-16E1-4621-9718-AEEB6E107FE6}">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9B92A361-C0E2-4F66-8E57-D3FA45C001FD}">
      <dgm:prSet phldrT="[テキスト]" custT="1"/>
      <dgm:spPr/>
      <dgm:t>
        <a:bodyPr/>
        <a:lstStyle/>
        <a:p>
          <a:pPr marL="0" indent="0">
            <a:buSzPct val="95000"/>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朝起きられない</a:t>
          </a:r>
        </a:p>
      </dgm:t>
    </dgm:pt>
    <dgm:pt modelId="{F2D9B421-E377-4E1F-97B3-1B2E4940DB30}" type="parTrans" cxnId="{2AD6581B-2DC5-46DF-9934-691496B5DEB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026F7C74-7389-461F-A33B-FDE7B0400E9A}" type="sibTrans" cxnId="{2AD6581B-2DC5-46DF-9934-691496B5DEB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2E5D4930-8983-49F2-9287-2B95F5B37E80}">
      <dgm:prSet custT="1"/>
      <dgm:spPr/>
      <dgm:t>
        <a:bodyPr/>
        <a:lstStyle/>
        <a:p>
          <a:pPr marL="0" indent="0">
            <a:buSzPct val="95000"/>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定期試験、課題提出等でのつまづき</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dgm:t>
    </dgm:pt>
    <dgm:pt modelId="{75413CD2-87D1-4111-AF47-0736AAB517D0}" type="parTrans" cxnId="{8E0B9F0D-6B0A-40B5-90E6-606722DC06AA}">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13046B3F-ECC5-47B9-9678-5A01EAF90F8D}" type="sibTrans" cxnId="{8E0B9F0D-6B0A-40B5-90E6-606722DC06AA}">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523CFC97-E0E3-4433-8028-0CF785900C72}">
      <dgm:prSet custT="1"/>
      <dgm:spPr/>
      <dgm:t>
        <a:bodyPr/>
        <a:lstStyle/>
        <a:p>
          <a:pPr marL="0" indent="0">
            <a:buSzPct val="95000"/>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留年・休学の問題に直面</a:t>
          </a:r>
          <a:endParaRPr lang="en-US" altLang="ja-JP" sz="1600" dirty="0">
            <a:solidFill>
              <a:schemeClr val="tx1"/>
            </a:solidFill>
            <a:latin typeface="BIZ UDPゴシック" panose="020B0400000000000000" pitchFamily="50" charset="-128"/>
            <a:ea typeface="BIZ UDPゴシック" panose="020B0400000000000000" pitchFamily="50" charset="-128"/>
          </a:endParaRPr>
        </a:p>
      </dgm:t>
    </dgm:pt>
    <dgm:pt modelId="{F1616096-1600-423F-85C4-ADFDE1B88172}" type="parTrans" cxnId="{C38A9BCD-56A8-4AB6-9100-48D1B9DB539A}">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847CBBEF-8355-4C00-B5B4-4BAA9591A442}" type="sibTrans" cxnId="{C38A9BCD-56A8-4AB6-9100-48D1B9DB539A}">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2D1B74EB-048E-4927-A282-D0050E3C7A2C}">
      <dgm:prSet custT="1"/>
      <dgm:spPr/>
      <dgm:t>
        <a:bodyPr/>
        <a:lstStyle/>
        <a:p>
          <a:pPr marL="0" indent="0">
            <a:buSzPct val="95000"/>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復学時の不安</a:t>
          </a:r>
          <a:endParaRPr lang="en-US" altLang="ja-JP" sz="1600" dirty="0">
            <a:solidFill>
              <a:schemeClr val="tx1"/>
            </a:solidFill>
            <a:latin typeface="BIZ UDPゴシック" panose="020B0400000000000000" pitchFamily="50" charset="-128"/>
            <a:ea typeface="BIZ UDPゴシック" panose="020B0400000000000000" pitchFamily="50" charset="-128"/>
          </a:endParaRPr>
        </a:p>
      </dgm:t>
    </dgm:pt>
    <dgm:pt modelId="{3DF17F43-692F-435F-8A12-C04CC077B91A}" type="parTrans" cxnId="{C011F89D-2483-49FF-B18F-9EDFAC3E5EC5}">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0CCD13A0-587E-4374-9FC5-8999CD505045}" type="sibTrans" cxnId="{C011F89D-2483-49FF-B18F-9EDFAC3E5EC5}">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D3A09B5B-7306-4DD5-B6CF-0B0BD490379A}">
      <dgm:prSet phldrT="[テキスト]" custT="1"/>
      <dgm:spPr/>
      <dgm:t>
        <a:bodyPr/>
        <a:lstStyle/>
        <a:p>
          <a:pPr>
            <a:buFont typeface="Arial" panose="020B0604020202020204" pitchFamily="34" charset="0"/>
            <a:buChar cha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家庭</a:t>
          </a:r>
          <a:r>
            <a:rPr lang="ja-JP" altLang="en-US" sz="2400" b="1" dirty="0">
              <a:solidFill>
                <a:schemeClr val="tx1"/>
              </a:solidFill>
              <a:latin typeface="BIZ UDPゴシック" panose="020B0400000000000000" pitchFamily="50" charset="-128"/>
              <a:ea typeface="BIZ UDPゴシック" panose="020B0400000000000000" pitchFamily="50" charset="-128"/>
            </a:rPr>
            <a:t>に</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問題があるとき</a:t>
          </a:r>
        </a:p>
      </dgm:t>
    </dgm:pt>
    <dgm:pt modelId="{542808A8-F01F-4AF8-9497-7977BA276FD6}" type="parTrans" cxnId="{652FF692-8A39-4A82-8951-3257D0C6D8B4}">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147C7A0E-41F1-43F3-AC7C-B4B9F1F18412}" type="sibTrans" cxnId="{652FF692-8A39-4A82-8951-3257D0C6D8B4}">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75178B4A-59A0-4244-BAA1-BE0ED1E33869}">
      <dgm:prSet phldrT="[テキスト]" custT="1"/>
      <dgm:spPr/>
      <dgm:t>
        <a:bodyPr/>
        <a:lstStyle/>
        <a:p>
          <a:pPr>
            <a:buFont typeface="Arial" panose="020B0604020202020204" pitchFamily="34" charset="0"/>
            <a:buChar char="•"/>
          </a:pPr>
          <a:r>
            <a:rPr kumimoji="1" lang="ja-JP" altLang="en-US" sz="2400" b="1" dirty="0">
              <a:solidFill>
                <a:schemeClr val="tx1"/>
              </a:solidFill>
              <a:latin typeface="BIZ UDPゴシック" panose="020B0400000000000000" pitchFamily="50" charset="-128"/>
              <a:ea typeface="BIZ UDPゴシック" panose="020B0400000000000000" pitchFamily="50" charset="-128"/>
            </a:rPr>
            <a:t>健康問題が生じたとき</a:t>
          </a:r>
        </a:p>
      </dgm:t>
    </dgm:pt>
    <dgm:pt modelId="{F47369DA-1837-4C9C-9FDC-C4058A70C376}" type="parTrans" cxnId="{BE7D9D60-18A0-44BA-A693-190132AF8919}">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B2380A92-460D-49CD-B94F-73E4C9B7A3D1}" type="sibTrans" cxnId="{BE7D9D60-18A0-44BA-A693-190132AF8919}">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18641FAD-6869-48C2-9326-4BF053351F3D}">
      <dgm:prSet phldrT="[テキスト]" custT="1"/>
      <dgm:spPr/>
      <dgm:t>
        <a:bodyPr/>
        <a:lstStyle/>
        <a:p>
          <a:pPr>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リーダーシップがとれない</a:t>
          </a:r>
        </a:p>
      </dgm:t>
    </dgm:pt>
    <dgm:pt modelId="{86C994DA-E863-42A4-BE3F-C78E0EFEC544}" type="parTrans" cxnId="{783AE4FB-97FA-4ABD-AA30-CC356F0A5798}">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E2481D7B-C871-4FA4-AC25-51F690F65901}" type="sibTrans" cxnId="{783AE4FB-97FA-4ABD-AA30-CC356F0A5798}">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0E2F8AD5-D633-450A-8CE2-96D658A9FD4D}">
      <dgm:prSet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異性とのトラブル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dgm:t>
    </dgm:pt>
    <dgm:pt modelId="{A401008A-5783-4A48-80BA-ACBDC71B4351}" type="parTrans" cxnId="{115B9013-27B6-49D9-9D13-FD587EAD0C08}">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2B2522D0-6A5F-4F38-8F8F-3995ADEF0974}" type="sibTrans" cxnId="{115B9013-27B6-49D9-9D13-FD587EAD0C08}">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5A2F1A19-4E82-471E-B1FE-E050921682BB}">
      <dgm:prSet phldrT="[テキスト]" custT="1"/>
      <dgm:spPr/>
      <dgm:t>
        <a:bodyPr/>
        <a:lstStyle/>
        <a:p>
          <a:pPr>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就活のプレッシャー</a:t>
          </a:r>
        </a:p>
      </dgm:t>
    </dgm:pt>
    <dgm:pt modelId="{2E537B3E-DF9A-45BB-AB5A-1E2523F04B66}" type="parTrans" cxnId="{8857BAAC-BDF2-4360-93BD-773CFD8D986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82E07DC3-84D4-4068-891F-29B064CBF9F5}" type="sibTrans" cxnId="{8857BAAC-BDF2-4360-93BD-773CFD8D986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0ABA69CC-EF8C-48FD-9A3A-9BE592E2F83A}">
      <dgm:prSet phldrT="[テキスト]"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家族の健康問題</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dgm:t>
    </dgm:pt>
    <dgm:pt modelId="{DF4C381A-6B7F-498D-A264-1735BDD0DFCE}" type="parTrans" cxnId="{5C952DA4-A967-4E3A-8D77-338210BB8AEF}">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8E097B57-1454-430A-95D2-651CD877C02B}" type="sibTrans" cxnId="{5C952DA4-A967-4E3A-8D77-338210BB8AEF}">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FE956BF4-6C10-4A26-9615-0072E955294E}">
      <dgm:prSet phldrT="[テキスト]"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身体疾患</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dgm:t>
    </dgm:pt>
    <dgm:pt modelId="{CBD24A70-66B3-45B1-AA8A-1006590E299C}" type="parTrans" cxnId="{C316F46E-0B75-4822-9621-3B4415850A1E}">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F7B70A7F-B379-4A6F-900C-193FD1BAAF95}" type="sibTrans" cxnId="{C316F46E-0B75-4822-9621-3B4415850A1E}">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D14CE611-1FF1-4D38-B2C8-1421EC8ED776}">
      <dgm:prSet phldrT="[テキスト]" custT="1"/>
      <dgm:spPr/>
      <dgm:t>
        <a:bodyPr/>
        <a:lstStyle/>
        <a:p>
          <a:pPr>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仲間と</a:t>
          </a:r>
          <a:r>
            <a:rPr lang="ja-JP" altLang="en-US" sz="1600" dirty="0">
              <a:solidFill>
                <a:schemeClr val="tx1"/>
              </a:solidFill>
              <a:latin typeface="BIZ UDPゴシック" panose="020B0400000000000000" pitchFamily="50" charset="-128"/>
              <a:ea typeface="BIZ UDPゴシック" panose="020B0400000000000000" pitchFamily="50" charset="-128"/>
            </a:rPr>
            <a:t>の対立</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dgm:t>
    </dgm:pt>
    <dgm:pt modelId="{65886AC2-566D-4880-8A52-8D32245E96EE}" type="parTrans" cxnId="{C5B38182-CE21-49E4-B57A-C4BD5ACB7275}">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759A8994-EDF1-486C-B7D9-CCD2321AA167}" type="sibTrans" cxnId="{C5B38182-CE21-49E4-B57A-C4BD5ACB7275}">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A7C8BFB9-9FC1-4ED3-935F-5C35441551F3}">
      <dgm:prSet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孤立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dgm:t>
    </dgm:pt>
    <dgm:pt modelId="{B7416338-9639-4A7E-9F6D-40D7DF0DAA20}" type="parTrans" cxnId="{ED931726-A441-4C79-A1FF-EDC9306AC681}">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5336923C-491E-4E2C-8DF0-1C6B6BDF9E84}" type="sibTrans" cxnId="{ED931726-A441-4C79-A1FF-EDC9306AC681}">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433F31F3-FD13-4292-8D17-5188229A3A84}">
      <dgm:prSet phldrT="[テキスト]" custT="1"/>
      <dgm:spPr/>
      <dgm:t>
        <a:bodyPr/>
        <a:lstStyle/>
        <a:p>
          <a:pPr>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他者との比較</a:t>
          </a:r>
        </a:p>
      </dgm:t>
    </dgm:pt>
    <dgm:pt modelId="{4B435F13-AF1C-4A69-8CAA-33D205323AF4}" type="parTrans" cxnId="{1B385E5D-B28F-4F23-94F8-88EA11F18547}">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E2F290E6-5B1A-4CE2-86AE-5150A4AEB7ED}" type="sibTrans" cxnId="{1B385E5D-B28F-4F23-94F8-88EA11F18547}">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892ED8D4-DB03-4420-9212-7C4CFAECF995}">
      <dgm:prSet phldrT="[テキスト]" custT="1"/>
      <dgm:spPr/>
      <dgm:t>
        <a:bodyPr/>
        <a:lstStyle/>
        <a:p>
          <a:pPr>
            <a:buFont typeface="Arial" panose="020B0604020202020204" pitchFamily="34" charset="0"/>
            <a:buChar char="•"/>
          </a:pPr>
          <a:r>
            <a:rPr kumimoji="1" lang="ja-JP" altLang="en-US" sz="1600" dirty="0">
              <a:solidFill>
                <a:schemeClr val="tx1"/>
              </a:solidFill>
              <a:latin typeface="BIZ UDPゴシック" panose="020B0400000000000000" pitchFamily="50" charset="-128"/>
              <a:ea typeface="BIZ UDPゴシック" panose="020B0400000000000000" pitchFamily="50" charset="-128"/>
            </a:rPr>
            <a:t> 進路への迷い</a:t>
          </a:r>
        </a:p>
      </dgm:t>
    </dgm:pt>
    <dgm:pt modelId="{599CD6D9-7B77-4ECC-9C1E-FCE0A1FEA535}" type="parTrans" cxnId="{6A52629A-47B0-48C2-914C-EFBC5CE2D945}">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CBD8E779-0667-4373-9256-659B93C3E5C1}" type="sibTrans" cxnId="{6A52629A-47B0-48C2-914C-EFBC5CE2D945}">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0739B335-FD44-4490-9839-6961137FF258}">
      <dgm:prSet phldrT="[テキスト]"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両親の離別</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dgm:t>
    </dgm:pt>
    <dgm:pt modelId="{44F8F14F-440A-41E2-8D73-8E609976FE04}" type="parTrans" cxnId="{A2816B5B-BE00-43E4-BAB1-004E469C85F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0472941E-1B2E-4CC3-BC85-D060F9900602}" type="sibTrans" cxnId="{A2816B5B-BE00-43E4-BAB1-004E469C85FB}">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CC9562AE-C610-457F-98BA-9C2D68332A3D}">
      <dgm:prSet phldrT="[テキスト]"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保護者と不仲</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dgm:t>
    </dgm:pt>
    <dgm:pt modelId="{615D1D86-1067-4369-A91B-E421C0ADF1F1}" type="parTrans" cxnId="{2DA9DCAF-362B-411F-95F3-FC42DA2AC368}">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1934B3F4-8E1C-4A8B-A04A-EF9094D9190F}" type="sibTrans" cxnId="{2DA9DCAF-362B-411F-95F3-FC42DA2AC368}">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E5AB8AB9-8CBE-4456-B267-EB73F41D6D0F}">
      <dgm:prSet phldrT="[テキスト]" custT="1"/>
      <dgm:spPr/>
      <dgm:t>
        <a:bodyPr/>
        <a:lstStyle/>
        <a:p>
          <a:pPr>
            <a:buFont typeface="Arial" panose="020B0604020202020204" pitchFamily="34" charset="0"/>
            <a:buChar char="•"/>
          </a:pPr>
          <a:r>
            <a:rPr lang="ja-JP" altLang="en-US" sz="1600" dirty="0">
              <a:solidFill>
                <a:schemeClr val="tx1"/>
              </a:solidFill>
              <a:latin typeface="BIZ UDPゴシック" panose="020B0400000000000000" pitchFamily="50" charset="-128"/>
              <a:ea typeface="BIZ UDPゴシック" panose="020B0400000000000000" pitchFamily="50" charset="-128"/>
            </a:rPr>
            <a:t> 精神疾患　　　　　　　　　　　</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dgm:t>
    </dgm:pt>
    <dgm:pt modelId="{0EB21874-6326-419D-9931-2A69D8CBC618}" type="parTrans" cxnId="{BF60AE4E-E6F3-4D85-9618-8F226EA94770}">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578A8D20-A7CD-4E76-8FDA-463ED6DF6A65}" type="sibTrans" cxnId="{BF60AE4E-E6F3-4D85-9618-8F226EA94770}">
      <dgm:prSet/>
      <dgm:spPr/>
      <dgm:t>
        <a:bodyPr/>
        <a:lstStyle/>
        <a:p>
          <a:pPr>
            <a:buFont typeface="Arial" panose="020B0604020202020204" pitchFamily="34" charset="0"/>
            <a:buChar char="•"/>
          </a:pPr>
          <a:endParaRPr kumimoji="1" lang="ja-JP" altLang="en-US" sz="2800">
            <a:solidFill>
              <a:schemeClr val="tx1"/>
            </a:solidFill>
            <a:latin typeface="BIZ UDPゴシック" panose="020B0400000000000000" pitchFamily="50" charset="-128"/>
            <a:ea typeface="BIZ UDPゴシック" panose="020B0400000000000000" pitchFamily="50" charset="-128"/>
          </a:endParaRPr>
        </a:p>
      </dgm:t>
    </dgm:pt>
    <dgm:pt modelId="{223F95DC-5AD4-4B06-A766-A45C5E00FFA3}" type="pres">
      <dgm:prSet presAssocID="{5DF0C034-58FC-4BCB-B78A-E61618019770}" presName="diagram" presStyleCnt="0">
        <dgm:presLayoutVars>
          <dgm:dir/>
          <dgm:resizeHandles val="exact"/>
        </dgm:presLayoutVars>
      </dgm:prSet>
      <dgm:spPr/>
    </dgm:pt>
    <dgm:pt modelId="{27BF7001-4DE2-445C-82CB-3109FB6E16FC}" type="pres">
      <dgm:prSet presAssocID="{6DA4734E-46E8-458D-AEB9-BC0C865B9B38}" presName="node" presStyleLbl="node1" presStyleIdx="0" presStyleCnt="5" custScaleX="118735">
        <dgm:presLayoutVars>
          <dgm:bulletEnabled val="1"/>
        </dgm:presLayoutVars>
      </dgm:prSet>
      <dgm:spPr/>
    </dgm:pt>
    <dgm:pt modelId="{54BE74E5-D4EE-4907-A858-C63DD3D66142}" type="pres">
      <dgm:prSet presAssocID="{4C0CE3C6-EDA3-4095-927D-B8F98F9A7490}" presName="sibTrans" presStyleCnt="0"/>
      <dgm:spPr/>
    </dgm:pt>
    <dgm:pt modelId="{0D4F70C8-2614-4770-BADC-7547EDDE61C9}" type="pres">
      <dgm:prSet presAssocID="{D346F121-C1CA-4A4E-98E3-9C9094565785}" presName="node" presStyleLbl="node1" presStyleIdx="1" presStyleCnt="5" custScaleX="124378">
        <dgm:presLayoutVars>
          <dgm:bulletEnabled val="1"/>
        </dgm:presLayoutVars>
      </dgm:prSet>
      <dgm:spPr/>
    </dgm:pt>
    <dgm:pt modelId="{FEE8347F-867D-4745-A8AA-051DF205EC05}" type="pres">
      <dgm:prSet presAssocID="{53BBA9E5-44F3-410F-8F78-889BBF2DF898}" presName="sibTrans" presStyleCnt="0"/>
      <dgm:spPr/>
    </dgm:pt>
    <dgm:pt modelId="{1E6814FA-31CF-48E4-A5D4-3D56980CC368}" type="pres">
      <dgm:prSet presAssocID="{247A0B5E-5380-443C-8E68-AE4CA58FDBC0}" presName="node" presStyleLbl="node1" presStyleIdx="2" presStyleCnt="5">
        <dgm:presLayoutVars>
          <dgm:bulletEnabled val="1"/>
        </dgm:presLayoutVars>
      </dgm:prSet>
      <dgm:spPr/>
    </dgm:pt>
    <dgm:pt modelId="{67EAD3AA-AA95-43C3-B115-F01A60F02B0D}" type="pres">
      <dgm:prSet presAssocID="{2FC1350E-4B0F-4DBE-8BD6-94D5B0E4C2EA}" presName="sibTrans" presStyleCnt="0"/>
      <dgm:spPr/>
    </dgm:pt>
    <dgm:pt modelId="{E12A18CE-D04F-4256-8A37-C6CE994B83CC}" type="pres">
      <dgm:prSet presAssocID="{D3A09B5B-7306-4DD5-B6CF-0B0BD490379A}" presName="node" presStyleLbl="node1" presStyleIdx="3" presStyleCnt="5">
        <dgm:presLayoutVars>
          <dgm:bulletEnabled val="1"/>
        </dgm:presLayoutVars>
      </dgm:prSet>
      <dgm:spPr/>
    </dgm:pt>
    <dgm:pt modelId="{8A0C2C14-203E-414C-9C2A-B6EF8226337C}" type="pres">
      <dgm:prSet presAssocID="{147C7A0E-41F1-43F3-AC7C-B4B9F1F18412}" presName="sibTrans" presStyleCnt="0"/>
      <dgm:spPr/>
    </dgm:pt>
    <dgm:pt modelId="{EFE1C521-79AF-4BC4-8741-817F9878CB65}" type="pres">
      <dgm:prSet presAssocID="{75178B4A-59A0-4244-BAA1-BE0ED1E33869}" presName="node" presStyleLbl="node1" presStyleIdx="4" presStyleCnt="5">
        <dgm:presLayoutVars>
          <dgm:bulletEnabled val="1"/>
        </dgm:presLayoutVars>
      </dgm:prSet>
      <dgm:spPr/>
    </dgm:pt>
  </dgm:ptLst>
  <dgm:cxnLst>
    <dgm:cxn modelId="{DFABB003-BB87-48AD-9D28-A16A389C2113}" type="presOf" srcId="{892ED8D4-DB03-4420-9212-7C4CFAECF995}" destId="{1E6814FA-31CF-48E4-A5D4-3D56980CC368}" srcOrd="0" destOrd="3" presId="urn:microsoft.com/office/officeart/2005/8/layout/default"/>
    <dgm:cxn modelId="{8E0B9F0D-6B0A-40B5-90E6-606722DC06AA}" srcId="{6DA4734E-46E8-458D-AEB9-BC0C865B9B38}" destId="{2E5D4930-8983-49F2-9287-2B95F5B37E80}" srcOrd="1" destOrd="0" parTransId="{75413CD2-87D1-4111-AF47-0736AAB517D0}" sibTransId="{13046B3F-ECC5-47B9-9678-5A01EAF90F8D}"/>
    <dgm:cxn modelId="{24FAD00F-94CA-436A-8E1C-95C86F0FC4D8}" type="presOf" srcId="{433F31F3-FD13-4292-8D17-5188229A3A84}" destId="{1E6814FA-31CF-48E4-A5D4-3D56980CC368}" srcOrd="0" destOrd="2" presId="urn:microsoft.com/office/officeart/2005/8/layout/default"/>
    <dgm:cxn modelId="{115B9013-27B6-49D9-9D13-FD587EAD0C08}" srcId="{D346F121-C1CA-4A4E-98E3-9C9094565785}" destId="{0E2F8AD5-D633-450A-8CE2-96D658A9FD4D}" srcOrd="2" destOrd="0" parTransId="{A401008A-5783-4A48-80BA-ACBDC71B4351}" sibTransId="{2B2522D0-6A5F-4F38-8F8F-3995ADEF0974}"/>
    <dgm:cxn modelId="{CFBCE417-54EB-4D5A-AD39-B9F70EC4726A}" type="presOf" srcId="{247A0B5E-5380-443C-8E68-AE4CA58FDBC0}" destId="{1E6814FA-31CF-48E4-A5D4-3D56980CC368}" srcOrd="0" destOrd="0" presId="urn:microsoft.com/office/officeart/2005/8/layout/default"/>
    <dgm:cxn modelId="{812D0518-4C61-491F-9DA1-E718D12E241E}" srcId="{5DF0C034-58FC-4BCB-B78A-E61618019770}" destId="{D346F121-C1CA-4A4E-98E3-9C9094565785}" srcOrd="1" destOrd="0" parTransId="{31F6EEDE-1249-47C6-8292-D9027BB88E29}" sibTransId="{53BBA9E5-44F3-410F-8F78-889BBF2DF898}"/>
    <dgm:cxn modelId="{7CFD1718-BD57-4FCA-B960-F3AAE4876210}" type="presOf" srcId="{E5AB8AB9-8CBE-4456-B267-EB73F41D6D0F}" destId="{EFE1C521-79AF-4BC4-8741-817F9878CB65}" srcOrd="0" destOrd="2" presId="urn:microsoft.com/office/officeart/2005/8/layout/default"/>
    <dgm:cxn modelId="{2AD6581B-2DC5-46DF-9934-691496B5DEBB}" srcId="{6DA4734E-46E8-458D-AEB9-BC0C865B9B38}" destId="{9B92A361-C0E2-4F66-8E57-D3FA45C001FD}" srcOrd="0" destOrd="0" parTransId="{F2D9B421-E377-4E1F-97B3-1B2E4940DB30}" sibTransId="{026F7C74-7389-461F-A33B-FDE7B0400E9A}"/>
    <dgm:cxn modelId="{8F97691D-16E1-4621-9718-AEEB6E107FE6}" srcId="{5DF0C034-58FC-4BCB-B78A-E61618019770}" destId="{247A0B5E-5380-443C-8E68-AE4CA58FDBC0}" srcOrd="2" destOrd="0" parTransId="{90D238C3-B4A6-472C-8D7D-0309D52E84E6}" sibTransId="{2FC1350E-4B0F-4DBE-8BD6-94D5B0E4C2EA}"/>
    <dgm:cxn modelId="{D6FC8121-90F4-41C5-B167-F94E30E54BE5}" type="presOf" srcId="{2E5D4930-8983-49F2-9287-2B95F5B37E80}" destId="{27BF7001-4DE2-445C-82CB-3109FB6E16FC}" srcOrd="0" destOrd="2" presId="urn:microsoft.com/office/officeart/2005/8/layout/default"/>
    <dgm:cxn modelId="{ED931726-A441-4C79-A1FF-EDC9306AC681}" srcId="{D346F121-C1CA-4A4E-98E3-9C9094565785}" destId="{A7C8BFB9-9FC1-4ED3-935F-5C35441551F3}" srcOrd="3" destOrd="0" parTransId="{B7416338-9639-4A7E-9F6D-40D7DF0DAA20}" sibTransId="{5336923C-491E-4E2C-8DF0-1C6B6BDF9E84}"/>
    <dgm:cxn modelId="{B0CF392A-5816-4CA5-865A-D34BDFA369C5}" type="presOf" srcId="{0E2F8AD5-D633-450A-8CE2-96D658A9FD4D}" destId="{0D4F70C8-2614-4770-BADC-7547EDDE61C9}" srcOrd="0" destOrd="3" presId="urn:microsoft.com/office/officeart/2005/8/layout/default"/>
    <dgm:cxn modelId="{A2816B5B-BE00-43E4-BAB1-004E469C85FB}" srcId="{D3A09B5B-7306-4DD5-B6CF-0B0BD490379A}" destId="{0739B335-FD44-4490-9839-6961137FF258}" srcOrd="1" destOrd="0" parTransId="{44F8F14F-440A-41E2-8D73-8E609976FE04}" sibTransId="{0472941E-1B2E-4CC3-BC85-D060F9900602}"/>
    <dgm:cxn modelId="{1B385E5D-B28F-4F23-94F8-88EA11F18547}" srcId="{247A0B5E-5380-443C-8E68-AE4CA58FDBC0}" destId="{433F31F3-FD13-4292-8D17-5188229A3A84}" srcOrd="1" destOrd="0" parTransId="{4B435F13-AF1C-4A69-8CAA-33D205323AF4}" sibTransId="{E2F290E6-5B1A-4CE2-86AE-5150A4AEB7ED}"/>
    <dgm:cxn modelId="{BE7D9D60-18A0-44BA-A693-190132AF8919}" srcId="{5DF0C034-58FC-4BCB-B78A-E61618019770}" destId="{75178B4A-59A0-4244-BAA1-BE0ED1E33869}" srcOrd="4" destOrd="0" parTransId="{F47369DA-1837-4C9C-9FDC-C4058A70C376}" sibTransId="{B2380A92-460D-49CD-B94F-73E4C9B7A3D1}"/>
    <dgm:cxn modelId="{0325EF69-C0B6-4FE8-8963-086D9D0A8FF9}" type="presOf" srcId="{D14CE611-1FF1-4D38-B2C8-1421EC8ED776}" destId="{0D4F70C8-2614-4770-BADC-7547EDDE61C9}" srcOrd="0" destOrd="2" presId="urn:microsoft.com/office/officeart/2005/8/layout/default"/>
    <dgm:cxn modelId="{6F26B64D-F910-4BDC-93E9-087A43C52DC1}" type="presOf" srcId="{6DA4734E-46E8-458D-AEB9-BC0C865B9B38}" destId="{27BF7001-4DE2-445C-82CB-3109FB6E16FC}" srcOrd="0" destOrd="0" presId="urn:microsoft.com/office/officeart/2005/8/layout/default"/>
    <dgm:cxn modelId="{BF60AE4E-E6F3-4D85-9618-8F226EA94770}" srcId="{75178B4A-59A0-4244-BAA1-BE0ED1E33869}" destId="{E5AB8AB9-8CBE-4456-B267-EB73F41D6D0F}" srcOrd="1" destOrd="0" parTransId="{0EB21874-6326-419D-9931-2A69D8CBC618}" sibTransId="{578A8D20-A7CD-4E76-8FDA-463ED6DF6A65}"/>
    <dgm:cxn modelId="{C316F46E-0B75-4822-9621-3B4415850A1E}" srcId="{75178B4A-59A0-4244-BAA1-BE0ED1E33869}" destId="{FE956BF4-6C10-4A26-9615-0072E955294E}" srcOrd="0" destOrd="0" parTransId="{CBD24A70-66B3-45B1-AA8A-1006590E299C}" sibTransId="{F7B70A7F-B379-4A6F-900C-193FD1BAAF95}"/>
    <dgm:cxn modelId="{307CEF70-42F2-44EF-A479-27565DBA4295}" type="presOf" srcId="{523CFC97-E0E3-4433-8028-0CF785900C72}" destId="{27BF7001-4DE2-445C-82CB-3109FB6E16FC}" srcOrd="0" destOrd="3" presId="urn:microsoft.com/office/officeart/2005/8/layout/default"/>
    <dgm:cxn modelId="{20567E74-F163-467E-B25E-8ADD808E9C30}" type="presOf" srcId="{5A2F1A19-4E82-471E-B1FE-E050921682BB}" destId="{1E6814FA-31CF-48E4-A5D4-3D56980CC368}" srcOrd="0" destOrd="1" presId="urn:microsoft.com/office/officeart/2005/8/layout/default"/>
    <dgm:cxn modelId="{0E69A555-63B4-4616-8C69-AD32AE888A53}" type="presOf" srcId="{FE956BF4-6C10-4A26-9615-0072E955294E}" destId="{EFE1C521-79AF-4BC4-8741-817F9878CB65}" srcOrd="0" destOrd="1" presId="urn:microsoft.com/office/officeart/2005/8/layout/default"/>
    <dgm:cxn modelId="{71017577-D16A-4A83-AEA8-EB4864DB1737}" type="presOf" srcId="{9B92A361-C0E2-4F66-8E57-D3FA45C001FD}" destId="{27BF7001-4DE2-445C-82CB-3109FB6E16FC}" srcOrd="0" destOrd="1" presId="urn:microsoft.com/office/officeart/2005/8/layout/default"/>
    <dgm:cxn modelId="{C5B38182-CE21-49E4-B57A-C4BD5ACB7275}" srcId="{D346F121-C1CA-4A4E-98E3-9C9094565785}" destId="{D14CE611-1FF1-4D38-B2C8-1421EC8ED776}" srcOrd="1" destOrd="0" parTransId="{65886AC2-566D-4880-8A52-8D32245E96EE}" sibTransId="{759A8994-EDF1-486C-B7D9-CCD2321AA167}"/>
    <dgm:cxn modelId="{1F97F688-7993-4874-8B1F-6AE14F73BCC2}" type="presOf" srcId="{5DF0C034-58FC-4BCB-B78A-E61618019770}" destId="{223F95DC-5AD4-4B06-A766-A45C5E00FFA3}" srcOrd="0" destOrd="0" presId="urn:microsoft.com/office/officeart/2005/8/layout/default"/>
    <dgm:cxn modelId="{AB8B9790-DED6-4551-BCCF-A3C80070C88E}" type="presOf" srcId="{0739B335-FD44-4490-9839-6961137FF258}" destId="{E12A18CE-D04F-4256-8A37-C6CE994B83CC}" srcOrd="0" destOrd="2" presId="urn:microsoft.com/office/officeart/2005/8/layout/default"/>
    <dgm:cxn modelId="{652FF692-8A39-4A82-8951-3257D0C6D8B4}" srcId="{5DF0C034-58FC-4BCB-B78A-E61618019770}" destId="{D3A09B5B-7306-4DD5-B6CF-0B0BD490379A}" srcOrd="3" destOrd="0" parTransId="{542808A8-F01F-4AF8-9497-7977BA276FD6}" sibTransId="{147C7A0E-41F1-43F3-AC7C-B4B9F1F18412}"/>
    <dgm:cxn modelId="{6A52629A-47B0-48C2-914C-EFBC5CE2D945}" srcId="{247A0B5E-5380-443C-8E68-AE4CA58FDBC0}" destId="{892ED8D4-DB03-4420-9212-7C4CFAECF995}" srcOrd="2" destOrd="0" parTransId="{599CD6D9-7B77-4ECC-9C1E-FCE0A1FEA535}" sibTransId="{CBD8E779-0667-4373-9256-659B93C3E5C1}"/>
    <dgm:cxn modelId="{CC43E39D-4F2F-4B38-8C94-6E84A8C6C5EB}" type="presOf" srcId="{D3A09B5B-7306-4DD5-B6CF-0B0BD490379A}" destId="{E12A18CE-D04F-4256-8A37-C6CE994B83CC}" srcOrd="0" destOrd="0" presId="urn:microsoft.com/office/officeart/2005/8/layout/default"/>
    <dgm:cxn modelId="{C011F89D-2483-49FF-B18F-9EDFAC3E5EC5}" srcId="{6DA4734E-46E8-458D-AEB9-BC0C865B9B38}" destId="{2D1B74EB-048E-4927-A282-D0050E3C7A2C}" srcOrd="3" destOrd="0" parTransId="{3DF17F43-692F-435F-8A12-C04CC077B91A}" sibTransId="{0CCD13A0-587E-4374-9FC5-8999CD505045}"/>
    <dgm:cxn modelId="{304ECFA0-6ECA-4740-8A90-37D266F9E6FB}" srcId="{5DF0C034-58FC-4BCB-B78A-E61618019770}" destId="{6DA4734E-46E8-458D-AEB9-BC0C865B9B38}" srcOrd="0" destOrd="0" parTransId="{58D68071-1C2E-4E94-A69B-6949F9ED2381}" sibTransId="{4C0CE3C6-EDA3-4095-927D-B8F98F9A7490}"/>
    <dgm:cxn modelId="{5C952DA4-A967-4E3A-8D77-338210BB8AEF}" srcId="{D3A09B5B-7306-4DD5-B6CF-0B0BD490379A}" destId="{0ABA69CC-EF8C-48FD-9A3A-9BE592E2F83A}" srcOrd="0" destOrd="0" parTransId="{DF4C381A-6B7F-498D-A264-1735BDD0DFCE}" sibTransId="{8E097B57-1454-430A-95D2-651CD877C02B}"/>
    <dgm:cxn modelId="{8857BAAC-BDF2-4360-93BD-773CFD8D986B}" srcId="{247A0B5E-5380-443C-8E68-AE4CA58FDBC0}" destId="{5A2F1A19-4E82-471E-B1FE-E050921682BB}" srcOrd="0" destOrd="0" parTransId="{2E537B3E-DF9A-45BB-AB5A-1E2523F04B66}" sibTransId="{82E07DC3-84D4-4068-891F-29B064CBF9F5}"/>
    <dgm:cxn modelId="{4E495DAF-21F3-47BF-B583-4F88EC9710C4}" type="presOf" srcId="{18641FAD-6869-48C2-9326-4BF053351F3D}" destId="{0D4F70C8-2614-4770-BADC-7547EDDE61C9}" srcOrd="0" destOrd="1" presId="urn:microsoft.com/office/officeart/2005/8/layout/default"/>
    <dgm:cxn modelId="{2DA9DCAF-362B-411F-95F3-FC42DA2AC368}" srcId="{D3A09B5B-7306-4DD5-B6CF-0B0BD490379A}" destId="{CC9562AE-C610-457F-98BA-9C2D68332A3D}" srcOrd="2" destOrd="0" parTransId="{615D1D86-1067-4369-A91B-E421C0ADF1F1}" sibTransId="{1934B3F4-8E1C-4A8B-A04A-EF9094D9190F}"/>
    <dgm:cxn modelId="{BEE1B6C2-B942-414C-8362-D834FA341D4D}" type="presOf" srcId="{2D1B74EB-048E-4927-A282-D0050E3C7A2C}" destId="{27BF7001-4DE2-445C-82CB-3109FB6E16FC}" srcOrd="0" destOrd="4" presId="urn:microsoft.com/office/officeart/2005/8/layout/default"/>
    <dgm:cxn modelId="{C38A9BCD-56A8-4AB6-9100-48D1B9DB539A}" srcId="{6DA4734E-46E8-458D-AEB9-BC0C865B9B38}" destId="{523CFC97-E0E3-4433-8028-0CF785900C72}" srcOrd="2" destOrd="0" parTransId="{F1616096-1600-423F-85C4-ADFDE1B88172}" sibTransId="{847CBBEF-8355-4C00-B5B4-4BAA9591A442}"/>
    <dgm:cxn modelId="{96848AD8-8F82-44A7-8B30-A566ED605983}" type="presOf" srcId="{CC9562AE-C610-457F-98BA-9C2D68332A3D}" destId="{E12A18CE-D04F-4256-8A37-C6CE994B83CC}" srcOrd="0" destOrd="3" presId="urn:microsoft.com/office/officeart/2005/8/layout/default"/>
    <dgm:cxn modelId="{84DD8CDF-EC9A-4619-9477-F52C2AAD13C4}" type="presOf" srcId="{D346F121-C1CA-4A4E-98E3-9C9094565785}" destId="{0D4F70C8-2614-4770-BADC-7547EDDE61C9}" srcOrd="0" destOrd="0" presId="urn:microsoft.com/office/officeart/2005/8/layout/default"/>
    <dgm:cxn modelId="{E495C7F2-B405-4747-9CC4-FE3F7B5D73C4}" type="presOf" srcId="{75178B4A-59A0-4244-BAA1-BE0ED1E33869}" destId="{EFE1C521-79AF-4BC4-8741-817F9878CB65}" srcOrd="0" destOrd="0" presId="urn:microsoft.com/office/officeart/2005/8/layout/default"/>
    <dgm:cxn modelId="{AA73A5F3-0E72-4D94-985F-2761FA16F429}" type="presOf" srcId="{0ABA69CC-EF8C-48FD-9A3A-9BE592E2F83A}" destId="{E12A18CE-D04F-4256-8A37-C6CE994B83CC}" srcOrd="0" destOrd="1" presId="urn:microsoft.com/office/officeart/2005/8/layout/default"/>
    <dgm:cxn modelId="{5A37D9FB-7B3C-4AB1-AC47-1974542BABE1}" type="presOf" srcId="{A7C8BFB9-9FC1-4ED3-935F-5C35441551F3}" destId="{0D4F70C8-2614-4770-BADC-7547EDDE61C9}" srcOrd="0" destOrd="4" presId="urn:microsoft.com/office/officeart/2005/8/layout/default"/>
    <dgm:cxn modelId="{783AE4FB-97FA-4ABD-AA30-CC356F0A5798}" srcId="{D346F121-C1CA-4A4E-98E3-9C9094565785}" destId="{18641FAD-6869-48C2-9326-4BF053351F3D}" srcOrd="0" destOrd="0" parTransId="{86C994DA-E863-42A4-BE3F-C78E0EFEC544}" sibTransId="{E2481D7B-C871-4FA4-AC25-51F690F65901}"/>
    <dgm:cxn modelId="{5F1C2956-1A4B-47A2-ACB7-BBF18AA6621C}" type="presParOf" srcId="{223F95DC-5AD4-4B06-A766-A45C5E00FFA3}" destId="{27BF7001-4DE2-445C-82CB-3109FB6E16FC}" srcOrd="0" destOrd="0" presId="urn:microsoft.com/office/officeart/2005/8/layout/default"/>
    <dgm:cxn modelId="{597A03F5-B74F-45E1-96AF-91D2AC5F4233}" type="presParOf" srcId="{223F95DC-5AD4-4B06-A766-A45C5E00FFA3}" destId="{54BE74E5-D4EE-4907-A858-C63DD3D66142}" srcOrd="1" destOrd="0" presId="urn:microsoft.com/office/officeart/2005/8/layout/default"/>
    <dgm:cxn modelId="{8C6FA607-7447-41C7-83B4-A74DF26F6484}" type="presParOf" srcId="{223F95DC-5AD4-4B06-A766-A45C5E00FFA3}" destId="{0D4F70C8-2614-4770-BADC-7547EDDE61C9}" srcOrd="2" destOrd="0" presId="urn:microsoft.com/office/officeart/2005/8/layout/default"/>
    <dgm:cxn modelId="{6B132CA3-E340-40D0-ADC3-FCA198488A1C}" type="presParOf" srcId="{223F95DC-5AD4-4B06-A766-A45C5E00FFA3}" destId="{FEE8347F-867D-4745-A8AA-051DF205EC05}" srcOrd="3" destOrd="0" presId="urn:microsoft.com/office/officeart/2005/8/layout/default"/>
    <dgm:cxn modelId="{FB1C2345-DF05-4E02-809F-7F891490D3B7}" type="presParOf" srcId="{223F95DC-5AD4-4B06-A766-A45C5E00FFA3}" destId="{1E6814FA-31CF-48E4-A5D4-3D56980CC368}" srcOrd="4" destOrd="0" presId="urn:microsoft.com/office/officeart/2005/8/layout/default"/>
    <dgm:cxn modelId="{725ABBF9-C3E5-40EC-97C4-5098B0CE9618}" type="presParOf" srcId="{223F95DC-5AD4-4B06-A766-A45C5E00FFA3}" destId="{67EAD3AA-AA95-43C3-B115-F01A60F02B0D}" srcOrd="5" destOrd="0" presId="urn:microsoft.com/office/officeart/2005/8/layout/default"/>
    <dgm:cxn modelId="{785D0881-F882-48C3-AB45-2F632CD9FBF0}" type="presParOf" srcId="{223F95DC-5AD4-4B06-A766-A45C5E00FFA3}" destId="{E12A18CE-D04F-4256-8A37-C6CE994B83CC}" srcOrd="6" destOrd="0" presId="urn:microsoft.com/office/officeart/2005/8/layout/default"/>
    <dgm:cxn modelId="{B46266B6-03B8-4640-B3DA-BE2F1108FFF1}" type="presParOf" srcId="{223F95DC-5AD4-4B06-A766-A45C5E00FFA3}" destId="{8A0C2C14-203E-414C-9C2A-B6EF8226337C}" srcOrd="7" destOrd="0" presId="urn:microsoft.com/office/officeart/2005/8/layout/default"/>
    <dgm:cxn modelId="{DE6F50C5-7691-4F9F-A849-7CA2B0DCF542}" type="presParOf" srcId="{223F95DC-5AD4-4B06-A766-A45C5E00FFA3}" destId="{EFE1C521-79AF-4BC4-8741-817F9878CB6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0D12F-1209-4F5B-93C0-6DA67A2CE11B}" type="doc">
      <dgm:prSet loTypeId="urn:microsoft.com/office/officeart/2005/8/layout/venn3" loCatId="relationship" qsTypeId="urn:microsoft.com/office/officeart/2005/8/quickstyle/3d1" qsCatId="3D" csTypeId="urn:microsoft.com/office/officeart/2005/8/colors/colorful5" csCatId="colorful" phldr="1"/>
      <dgm:spPr/>
      <dgm:t>
        <a:bodyPr/>
        <a:lstStyle/>
        <a:p>
          <a:endParaRPr kumimoji="1" lang="ja-JP" altLang="en-US"/>
        </a:p>
      </dgm:t>
    </dgm:pt>
    <dgm:pt modelId="{58A3A754-B88D-4F76-96C3-5BD0F70B8A04}">
      <dgm:prSet phldrT="[テキスト]" custT="1"/>
      <dgm:spPr/>
      <dgm:t>
        <a:bodyPr/>
        <a:lstStyle/>
        <a:p>
          <a:r>
            <a:rPr kumimoji="1" lang="ja-JP" altLang="en-US" sz="4000" b="1" dirty="0"/>
            <a:t>学生</a:t>
          </a:r>
        </a:p>
      </dgm:t>
    </dgm:pt>
    <dgm:pt modelId="{2F343B5E-6EBA-463D-A1F8-38123CBEB110}" type="parTrans" cxnId="{5EBE83BD-3A07-4879-B77C-84CD6D63D767}">
      <dgm:prSet/>
      <dgm:spPr/>
      <dgm:t>
        <a:bodyPr/>
        <a:lstStyle/>
        <a:p>
          <a:endParaRPr kumimoji="1" lang="ja-JP" altLang="en-US" b="1"/>
        </a:p>
      </dgm:t>
    </dgm:pt>
    <dgm:pt modelId="{603F441D-C992-49A3-A8BF-6145A9B69F7F}" type="sibTrans" cxnId="{5EBE83BD-3A07-4879-B77C-84CD6D63D767}">
      <dgm:prSet/>
      <dgm:spPr/>
      <dgm:t>
        <a:bodyPr/>
        <a:lstStyle/>
        <a:p>
          <a:endParaRPr kumimoji="1" lang="ja-JP" altLang="en-US" b="1"/>
        </a:p>
      </dgm:t>
    </dgm:pt>
    <dgm:pt modelId="{C3CECF0F-02B7-4794-BBFC-E316A762894D}">
      <dgm:prSet phldrT="[テキスト]" custT="1"/>
      <dgm:spPr/>
      <dgm:t>
        <a:bodyPr lIns="0" rIns="0"/>
        <a:lstStyle/>
        <a:p>
          <a:r>
            <a:rPr kumimoji="1" lang="ja-JP" altLang="en-US" sz="3100" b="1" dirty="0"/>
            <a:t>大学環境</a:t>
          </a:r>
          <a:r>
            <a:rPr kumimoji="1" lang="en-US" altLang="ja-JP" sz="2800" b="1" dirty="0"/>
            <a:t>(</a:t>
          </a:r>
          <a:r>
            <a:rPr kumimoji="1" lang="ja-JP" altLang="en-US" sz="2800" b="1" dirty="0"/>
            <a:t>学生生活</a:t>
          </a:r>
          <a:r>
            <a:rPr kumimoji="1" lang="en-US" altLang="ja-JP" sz="2800" b="1" dirty="0"/>
            <a:t>)</a:t>
          </a:r>
          <a:endParaRPr kumimoji="1" lang="ja-JP" altLang="en-US" sz="3100" b="1" dirty="0"/>
        </a:p>
      </dgm:t>
    </dgm:pt>
    <dgm:pt modelId="{39762F5A-EDF1-480E-A818-96339C284642}" type="parTrans" cxnId="{613ACFB9-37EC-43E0-B935-A1F319D5E18D}">
      <dgm:prSet/>
      <dgm:spPr/>
      <dgm:t>
        <a:bodyPr/>
        <a:lstStyle/>
        <a:p>
          <a:endParaRPr kumimoji="1" lang="ja-JP" altLang="en-US" b="1"/>
        </a:p>
      </dgm:t>
    </dgm:pt>
    <dgm:pt modelId="{C56FE420-0DCE-4C07-9E80-4DFF85005790}" type="sibTrans" cxnId="{613ACFB9-37EC-43E0-B935-A1F319D5E18D}">
      <dgm:prSet/>
      <dgm:spPr/>
      <dgm:t>
        <a:bodyPr/>
        <a:lstStyle/>
        <a:p>
          <a:endParaRPr kumimoji="1" lang="ja-JP" altLang="en-US" b="1"/>
        </a:p>
      </dgm:t>
    </dgm:pt>
    <dgm:pt modelId="{A622C645-8B40-4C45-9019-6B62BE2EC73D}" type="pres">
      <dgm:prSet presAssocID="{1F20D12F-1209-4F5B-93C0-6DA67A2CE11B}" presName="Name0" presStyleCnt="0">
        <dgm:presLayoutVars>
          <dgm:dir/>
          <dgm:resizeHandles val="exact"/>
        </dgm:presLayoutVars>
      </dgm:prSet>
      <dgm:spPr/>
    </dgm:pt>
    <dgm:pt modelId="{5C55613E-D64F-49FE-A838-606B277C4936}" type="pres">
      <dgm:prSet presAssocID="{58A3A754-B88D-4F76-96C3-5BD0F70B8A04}" presName="Name5" presStyleLbl="vennNode1" presStyleIdx="0" presStyleCnt="2">
        <dgm:presLayoutVars>
          <dgm:bulletEnabled val="1"/>
        </dgm:presLayoutVars>
      </dgm:prSet>
      <dgm:spPr/>
    </dgm:pt>
    <dgm:pt modelId="{5A576BD1-9C12-4069-BD5C-831E9DC2907E}" type="pres">
      <dgm:prSet presAssocID="{603F441D-C992-49A3-A8BF-6145A9B69F7F}" presName="space" presStyleCnt="0"/>
      <dgm:spPr/>
    </dgm:pt>
    <dgm:pt modelId="{6BFF9514-E528-41C2-9B7D-E457FDA09CD4}" type="pres">
      <dgm:prSet presAssocID="{C3CECF0F-02B7-4794-BBFC-E316A762894D}" presName="Name5" presStyleLbl="vennNode1" presStyleIdx="1" presStyleCnt="2">
        <dgm:presLayoutVars>
          <dgm:bulletEnabled val="1"/>
        </dgm:presLayoutVars>
      </dgm:prSet>
      <dgm:spPr/>
    </dgm:pt>
  </dgm:ptLst>
  <dgm:cxnLst>
    <dgm:cxn modelId="{D678BF60-F9CF-46C8-A7C1-E094EDC88514}" type="presOf" srcId="{58A3A754-B88D-4F76-96C3-5BD0F70B8A04}" destId="{5C55613E-D64F-49FE-A838-606B277C4936}" srcOrd="0" destOrd="0" presId="urn:microsoft.com/office/officeart/2005/8/layout/venn3"/>
    <dgm:cxn modelId="{B425BE44-F257-4F9B-96CB-0AD291801574}" type="presOf" srcId="{1F20D12F-1209-4F5B-93C0-6DA67A2CE11B}" destId="{A622C645-8B40-4C45-9019-6B62BE2EC73D}" srcOrd="0" destOrd="0" presId="urn:microsoft.com/office/officeart/2005/8/layout/venn3"/>
    <dgm:cxn modelId="{0791F481-BF8F-4EDE-BD2B-E6831EB055C2}" type="presOf" srcId="{C3CECF0F-02B7-4794-BBFC-E316A762894D}" destId="{6BFF9514-E528-41C2-9B7D-E457FDA09CD4}" srcOrd="0" destOrd="0" presId="urn:microsoft.com/office/officeart/2005/8/layout/venn3"/>
    <dgm:cxn modelId="{613ACFB9-37EC-43E0-B935-A1F319D5E18D}" srcId="{1F20D12F-1209-4F5B-93C0-6DA67A2CE11B}" destId="{C3CECF0F-02B7-4794-BBFC-E316A762894D}" srcOrd="1" destOrd="0" parTransId="{39762F5A-EDF1-480E-A818-96339C284642}" sibTransId="{C56FE420-0DCE-4C07-9E80-4DFF85005790}"/>
    <dgm:cxn modelId="{5EBE83BD-3A07-4879-B77C-84CD6D63D767}" srcId="{1F20D12F-1209-4F5B-93C0-6DA67A2CE11B}" destId="{58A3A754-B88D-4F76-96C3-5BD0F70B8A04}" srcOrd="0" destOrd="0" parTransId="{2F343B5E-6EBA-463D-A1F8-38123CBEB110}" sibTransId="{603F441D-C992-49A3-A8BF-6145A9B69F7F}"/>
    <dgm:cxn modelId="{5E982138-F96C-46D0-876C-D41B60C9381C}" type="presParOf" srcId="{A622C645-8B40-4C45-9019-6B62BE2EC73D}" destId="{5C55613E-D64F-49FE-A838-606B277C4936}" srcOrd="0" destOrd="0" presId="urn:microsoft.com/office/officeart/2005/8/layout/venn3"/>
    <dgm:cxn modelId="{E1FE1C71-E092-4B72-86B3-B47CED19AF7F}" type="presParOf" srcId="{A622C645-8B40-4C45-9019-6B62BE2EC73D}" destId="{5A576BD1-9C12-4069-BD5C-831E9DC2907E}" srcOrd="1" destOrd="0" presId="urn:microsoft.com/office/officeart/2005/8/layout/venn3"/>
    <dgm:cxn modelId="{DD949AC3-2F4B-4A6D-ACC5-D18FAFE48C0D}" type="presParOf" srcId="{A622C645-8B40-4C45-9019-6B62BE2EC73D}" destId="{6BFF9514-E528-41C2-9B7D-E457FDA09CD4}"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2DB22-B2A8-4103-A7ED-B83016B5A579}" type="doc">
      <dgm:prSet loTypeId="urn:microsoft.com/office/officeart/2005/8/layout/target3" loCatId="list" qsTypeId="urn:microsoft.com/office/officeart/2005/8/quickstyle/simple1" qsCatId="simple" csTypeId="urn:microsoft.com/office/officeart/2005/8/colors/accent1_3" csCatId="accent1" phldr="1"/>
      <dgm:spPr/>
      <dgm:t>
        <a:bodyPr/>
        <a:lstStyle/>
        <a:p>
          <a:endParaRPr kumimoji="1" lang="ja-JP" altLang="en-US"/>
        </a:p>
      </dgm:t>
    </dgm:pt>
    <dgm:pt modelId="{AA08C98F-5456-4E06-8010-A071EE588656}">
      <dgm:prSet phldrT="[テキスト]"/>
      <dgm:spPr>
        <a:ln>
          <a:solidFill>
            <a:schemeClr val="accent6"/>
          </a:solidFill>
        </a:ln>
      </dgm:spPr>
      <dgm:t>
        <a:bodyPr/>
        <a:lstStyle/>
        <a:p>
          <a:r>
            <a:rPr lang="ja-JP" altLang="en-US" dirty="0">
              <a:latin typeface="BIZ UDPゴシック" panose="020B0400000000000000" pitchFamily="50" charset="-128"/>
              <a:ea typeface="BIZ UDPゴシック" panose="020B0400000000000000" pitchFamily="50" charset="-128"/>
            </a:rPr>
            <a:t>一次予防</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（自殺する気持ちを防ぐ）</a:t>
          </a:r>
          <a:endParaRPr kumimoji="1" lang="ja-JP" altLang="en-US" dirty="0"/>
        </a:p>
      </dgm:t>
    </dgm:pt>
    <dgm:pt modelId="{3007D142-97F6-4918-9652-B6792D622955}" type="parTrans" cxnId="{A654C297-02F6-4D51-8CED-5DC4BD83659C}">
      <dgm:prSet/>
      <dgm:spPr/>
      <dgm:t>
        <a:bodyPr/>
        <a:lstStyle/>
        <a:p>
          <a:endParaRPr kumimoji="1" lang="ja-JP" altLang="en-US"/>
        </a:p>
      </dgm:t>
    </dgm:pt>
    <dgm:pt modelId="{A461F43D-8C8E-4121-B44C-21C1FEA437B9}" type="sibTrans" cxnId="{A654C297-02F6-4D51-8CED-5DC4BD83659C}">
      <dgm:prSet/>
      <dgm:spPr/>
      <dgm:t>
        <a:bodyPr/>
        <a:lstStyle/>
        <a:p>
          <a:endParaRPr kumimoji="1" lang="ja-JP" altLang="en-US"/>
        </a:p>
      </dgm:t>
    </dgm:pt>
    <dgm:pt modelId="{82607D00-3ECA-43C8-9EF8-04AE08D8D25F}">
      <dgm:prSet/>
      <dgm:spPr/>
      <dgm:t>
        <a:bodyPr/>
        <a:lstStyle/>
        <a:p>
          <a:r>
            <a:rPr lang="ja-JP" altLang="en-US" dirty="0">
              <a:latin typeface="BIZ UDPゴシック" panose="020B0400000000000000" pitchFamily="50" charset="-128"/>
              <a:ea typeface="BIZ UDPゴシック" panose="020B0400000000000000" pitchFamily="50" charset="-128"/>
            </a:rPr>
            <a:t>学生向け啓発キャンペーン</a:t>
          </a:r>
          <a:endParaRPr lang="en-US" altLang="ja-JP" dirty="0">
            <a:latin typeface="BIZ UDPゴシック" panose="020B0400000000000000" pitchFamily="50" charset="-128"/>
            <a:ea typeface="BIZ UDPゴシック" panose="020B0400000000000000" pitchFamily="50" charset="-128"/>
          </a:endParaRPr>
        </a:p>
      </dgm:t>
    </dgm:pt>
    <dgm:pt modelId="{0BCD6739-0C1C-40AD-AE76-CC6F76CA6464}" type="parTrans" cxnId="{A44E7D78-521E-4881-AE6C-8B8F41965985}">
      <dgm:prSet/>
      <dgm:spPr/>
      <dgm:t>
        <a:bodyPr/>
        <a:lstStyle/>
        <a:p>
          <a:endParaRPr kumimoji="1" lang="ja-JP" altLang="en-US"/>
        </a:p>
      </dgm:t>
    </dgm:pt>
    <dgm:pt modelId="{F0A458DF-F70D-43CC-84A3-8E94F7EE078F}" type="sibTrans" cxnId="{A44E7D78-521E-4881-AE6C-8B8F41965985}">
      <dgm:prSet/>
      <dgm:spPr/>
      <dgm:t>
        <a:bodyPr/>
        <a:lstStyle/>
        <a:p>
          <a:endParaRPr kumimoji="1" lang="ja-JP" altLang="en-US"/>
        </a:p>
      </dgm:t>
    </dgm:pt>
    <dgm:pt modelId="{8076EFE2-85E9-4D9D-85A5-0AB8D883C543}">
      <dgm:prSet/>
      <dgm:spPr/>
      <dgm:t>
        <a:bodyPr/>
        <a:lstStyle/>
        <a:p>
          <a:r>
            <a:rPr lang="ja-JP" altLang="en-US" dirty="0">
              <a:latin typeface="BIZ UDPゴシック" panose="020B0400000000000000" pitchFamily="50" charset="-128"/>
              <a:ea typeface="BIZ UDPゴシック" panose="020B0400000000000000" pitchFamily="50" charset="-128"/>
            </a:rPr>
            <a:t>ピアサポート教育</a:t>
          </a:r>
          <a:endParaRPr lang="en-US" altLang="ja-JP" dirty="0">
            <a:latin typeface="BIZ UDPゴシック" panose="020B0400000000000000" pitchFamily="50" charset="-128"/>
            <a:ea typeface="BIZ UDPゴシック" panose="020B0400000000000000" pitchFamily="50" charset="-128"/>
          </a:endParaRPr>
        </a:p>
      </dgm:t>
    </dgm:pt>
    <dgm:pt modelId="{B2CAAED4-D1E8-43F7-8BBF-598F5EF02E27}" type="parTrans" cxnId="{46C24C48-D747-4699-91B2-72BBD131FF4E}">
      <dgm:prSet/>
      <dgm:spPr/>
      <dgm:t>
        <a:bodyPr/>
        <a:lstStyle/>
        <a:p>
          <a:endParaRPr kumimoji="1" lang="ja-JP" altLang="en-US"/>
        </a:p>
      </dgm:t>
    </dgm:pt>
    <dgm:pt modelId="{589A877F-2F2E-4E03-89FC-0F4A3BEC994A}" type="sibTrans" cxnId="{46C24C48-D747-4699-91B2-72BBD131FF4E}">
      <dgm:prSet/>
      <dgm:spPr/>
      <dgm:t>
        <a:bodyPr/>
        <a:lstStyle/>
        <a:p>
          <a:endParaRPr kumimoji="1" lang="ja-JP" altLang="en-US"/>
        </a:p>
      </dgm:t>
    </dgm:pt>
    <dgm:pt modelId="{C8C37B84-30E6-4B8F-A406-57DE4E69D2FD}">
      <dgm:prSet/>
      <dgm:spPr/>
      <dgm:t>
        <a:bodyPr/>
        <a:lstStyle/>
        <a:p>
          <a:r>
            <a:rPr lang="ja-JP" altLang="en-US" dirty="0">
              <a:latin typeface="BIZ UDPゴシック" panose="020B0400000000000000" pitchFamily="50" charset="-128"/>
              <a:ea typeface="BIZ UDPゴシック" panose="020B0400000000000000" pitchFamily="50" charset="-128"/>
            </a:rPr>
            <a:t>教職員むけ</a:t>
          </a:r>
          <a:r>
            <a:rPr lang="en-US" altLang="ja-JP" dirty="0">
              <a:latin typeface="BIZ UDPゴシック" panose="020B0400000000000000" pitchFamily="50" charset="-128"/>
              <a:ea typeface="BIZ UDPゴシック" panose="020B0400000000000000" pitchFamily="50" charset="-128"/>
            </a:rPr>
            <a:t>FD</a:t>
          </a:r>
          <a:r>
            <a:rPr lang="ja-JP" altLang="en-US" dirty="0">
              <a:latin typeface="BIZ UDPゴシック" panose="020B0400000000000000" pitchFamily="50" charset="-128"/>
              <a:ea typeface="BIZ UDPゴシック" panose="020B0400000000000000" pitchFamily="50" charset="-128"/>
            </a:rPr>
            <a:t>研修</a:t>
          </a:r>
          <a:endParaRPr lang="en-US" altLang="ja-JP" dirty="0">
            <a:latin typeface="BIZ UDPゴシック" panose="020B0400000000000000" pitchFamily="50" charset="-128"/>
            <a:ea typeface="BIZ UDPゴシック" panose="020B0400000000000000" pitchFamily="50" charset="-128"/>
          </a:endParaRPr>
        </a:p>
      </dgm:t>
    </dgm:pt>
    <dgm:pt modelId="{9718EC92-7D95-4910-A889-2141A86232DE}" type="parTrans" cxnId="{585CD369-9F3D-470D-9CC8-584EBAECE09A}">
      <dgm:prSet/>
      <dgm:spPr/>
      <dgm:t>
        <a:bodyPr/>
        <a:lstStyle/>
        <a:p>
          <a:endParaRPr kumimoji="1" lang="ja-JP" altLang="en-US"/>
        </a:p>
      </dgm:t>
    </dgm:pt>
    <dgm:pt modelId="{360921FD-9490-4585-9B5D-789DD6CC1589}" type="sibTrans" cxnId="{585CD369-9F3D-470D-9CC8-584EBAECE09A}">
      <dgm:prSet/>
      <dgm:spPr/>
      <dgm:t>
        <a:bodyPr/>
        <a:lstStyle/>
        <a:p>
          <a:endParaRPr kumimoji="1" lang="ja-JP" altLang="en-US"/>
        </a:p>
      </dgm:t>
    </dgm:pt>
    <dgm:pt modelId="{4E182B91-174E-4E31-945E-08F77A1B12EA}">
      <dgm:prSet/>
      <dgm:spPr/>
      <dgm:t>
        <a:bodyPr/>
        <a:lstStyle/>
        <a:p>
          <a:r>
            <a:rPr lang="ja-JP" altLang="en-US" dirty="0">
              <a:latin typeface="BIZ UDPゴシック" panose="020B0400000000000000" pitchFamily="50" charset="-128"/>
              <a:ea typeface="BIZ UDPゴシック" panose="020B0400000000000000" pitchFamily="50" charset="-128"/>
            </a:rPr>
            <a:t>学生相談によるカウンセリング</a:t>
          </a:r>
          <a:endParaRPr lang="en-US" altLang="ja-JP" dirty="0">
            <a:latin typeface="BIZ UDPゴシック" panose="020B0400000000000000" pitchFamily="50" charset="-128"/>
            <a:ea typeface="BIZ UDPゴシック" panose="020B0400000000000000" pitchFamily="50" charset="-128"/>
          </a:endParaRPr>
        </a:p>
      </dgm:t>
    </dgm:pt>
    <dgm:pt modelId="{FC51810D-7BBB-4DF9-94DE-1BB8FEAA010C}" type="parTrans" cxnId="{4A10D095-0ED6-4B8A-8EC0-A1294248FA6E}">
      <dgm:prSet/>
      <dgm:spPr/>
      <dgm:t>
        <a:bodyPr/>
        <a:lstStyle/>
        <a:p>
          <a:endParaRPr kumimoji="1" lang="ja-JP" altLang="en-US"/>
        </a:p>
      </dgm:t>
    </dgm:pt>
    <dgm:pt modelId="{60DB4525-6E2B-43E3-8472-D8175488F937}" type="sibTrans" cxnId="{4A10D095-0ED6-4B8A-8EC0-A1294248FA6E}">
      <dgm:prSet/>
      <dgm:spPr/>
      <dgm:t>
        <a:bodyPr/>
        <a:lstStyle/>
        <a:p>
          <a:endParaRPr kumimoji="1" lang="ja-JP" altLang="en-US"/>
        </a:p>
      </dgm:t>
    </dgm:pt>
    <dgm:pt modelId="{D5B07B9E-C5E3-4DDF-B220-F5DD1FA2A08D}">
      <dgm:prSet/>
      <dgm:spPr/>
      <dgm:t>
        <a:bodyPr/>
        <a:lstStyle/>
        <a:p>
          <a:r>
            <a:rPr kumimoji="1" lang="ja-JP" altLang="en-US" dirty="0">
              <a:latin typeface="BIZ UDPゴシック" panose="020B0400000000000000" pitchFamily="50" charset="-128"/>
              <a:ea typeface="BIZ UDPゴシック" panose="020B0400000000000000" pitchFamily="50" charset="-128"/>
            </a:rPr>
            <a:t>自殺予防教育</a:t>
          </a:r>
          <a:endParaRPr kumimoji="1" lang="en-US" altLang="ja-JP" dirty="0">
            <a:latin typeface="BIZ UDPゴシック" panose="020B0400000000000000" pitchFamily="50" charset="-128"/>
            <a:ea typeface="BIZ UDPゴシック" panose="020B0400000000000000" pitchFamily="50" charset="-128"/>
          </a:endParaRPr>
        </a:p>
      </dgm:t>
    </dgm:pt>
    <dgm:pt modelId="{ED3F3820-CD29-4607-B56B-C3C4C1379EED}" type="parTrans" cxnId="{EF156CA3-5681-42BE-8AB9-EEDCE37D434E}">
      <dgm:prSet/>
      <dgm:spPr/>
      <dgm:t>
        <a:bodyPr/>
        <a:lstStyle/>
        <a:p>
          <a:endParaRPr kumimoji="1" lang="ja-JP" altLang="en-US"/>
        </a:p>
      </dgm:t>
    </dgm:pt>
    <dgm:pt modelId="{7CCEA9A3-F7C6-4E90-BB56-097483A7E83F}" type="sibTrans" cxnId="{EF156CA3-5681-42BE-8AB9-EEDCE37D434E}">
      <dgm:prSet/>
      <dgm:spPr/>
      <dgm:t>
        <a:bodyPr/>
        <a:lstStyle/>
        <a:p>
          <a:endParaRPr kumimoji="1" lang="ja-JP" altLang="en-US"/>
        </a:p>
      </dgm:t>
    </dgm:pt>
    <dgm:pt modelId="{03772C41-927F-461B-8AB6-374AA91D680E}">
      <dgm:prSet/>
      <dgm:spPr>
        <a:ln>
          <a:solidFill>
            <a:schemeClr val="accent6"/>
          </a:solidFill>
        </a:ln>
      </dgm:spPr>
      <dgm:t>
        <a:bodyPr/>
        <a:lstStyle/>
        <a:p>
          <a:r>
            <a:rPr lang="ja-JP" altLang="en-US" dirty="0">
              <a:latin typeface="BIZ UDPゴシック" panose="020B0400000000000000" pitchFamily="50" charset="-128"/>
              <a:ea typeface="BIZ UDPゴシック" panose="020B0400000000000000" pitchFamily="50" charset="-128"/>
            </a:rPr>
            <a:t>二次予防</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（自殺行動を防ぐ）</a:t>
          </a:r>
          <a:endParaRPr lang="en-US" altLang="ja-JP" dirty="0">
            <a:latin typeface="BIZ UDPゴシック" panose="020B0400000000000000" pitchFamily="50" charset="-128"/>
            <a:ea typeface="BIZ UDPゴシック" panose="020B0400000000000000" pitchFamily="50" charset="-128"/>
          </a:endParaRPr>
        </a:p>
      </dgm:t>
    </dgm:pt>
    <dgm:pt modelId="{1540256D-A665-462B-9D89-9E8E7C6D7924}" type="parTrans" cxnId="{F897DB3D-7936-47E6-95C9-0B471CFA26C6}">
      <dgm:prSet/>
      <dgm:spPr/>
      <dgm:t>
        <a:bodyPr/>
        <a:lstStyle/>
        <a:p>
          <a:endParaRPr kumimoji="1" lang="ja-JP" altLang="en-US"/>
        </a:p>
      </dgm:t>
    </dgm:pt>
    <dgm:pt modelId="{A9D96AFA-06CE-4BDC-9665-47930D6B3C90}" type="sibTrans" cxnId="{F897DB3D-7936-47E6-95C9-0B471CFA26C6}">
      <dgm:prSet/>
      <dgm:spPr/>
      <dgm:t>
        <a:bodyPr/>
        <a:lstStyle/>
        <a:p>
          <a:endParaRPr kumimoji="1" lang="ja-JP" altLang="en-US"/>
        </a:p>
      </dgm:t>
    </dgm:pt>
    <dgm:pt modelId="{9029DFE9-5397-4D4C-8F83-4BD8298F1B47}">
      <dgm:prSet/>
      <dgm:spPr/>
      <dgm:t>
        <a:bodyPr/>
        <a:lstStyle/>
        <a:p>
          <a:r>
            <a:rPr lang="en-US" altLang="ja-JP">
              <a:latin typeface="BIZ UDPゴシック" panose="020B0400000000000000" pitchFamily="50" charset="-128"/>
              <a:ea typeface="BIZ UDPゴシック" panose="020B0400000000000000" pitchFamily="50" charset="-128"/>
            </a:rPr>
            <a:t>UPI, PHQ, K10 </a:t>
          </a:r>
          <a:r>
            <a:rPr lang="ja-JP" altLang="en-US">
              <a:latin typeface="BIZ UDPゴシック" panose="020B0400000000000000" pitchFamily="50" charset="-128"/>
              <a:ea typeface="BIZ UDPゴシック" panose="020B0400000000000000" pitchFamily="50" charset="-128"/>
            </a:rPr>
            <a:t>などを用いたスクリーニング</a:t>
          </a:r>
          <a:endParaRPr lang="en-US" altLang="ja-JP" dirty="0">
            <a:latin typeface="BIZ UDPゴシック" panose="020B0400000000000000" pitchFamily="50" charset="-128"/>
            <a:ea typeface="BIZ UDPゴシック" panose="020B0400000000000000" pitchFamily="50" charset="-128"/>
          </a:endParaRPr>
        </a:p>
      </dgm:t>
    </dgm:pt>
    <dgm:pt modelId="{9DB2F62F-6F82-4245-A470-EC3445F21D44}" type="parTrans" cxnId="{4A1064BB-2E0A-4A1E-BC10-7FE8B2DAC952}">
      <dgm:prSet/>
      <dgm:spPr/>
      <dgm:t>
        <a:bodyPr/>
        <a:lstStyle/>
        <a:p>
          <a:endParaRPr kumimoji="1" lang="ja-JP" altLang="en-US"/>
        </a:p>
      </dgm:t>
    </dgm:pt>
    <dgm:pt modelId="{05146832-41C5-48CC-AA10-D3A331E9AAA6}" type="sibTrans" cxnId="{4A1064BB-2E0A-4A1E-BC10-7FE8B2DAC952}">
      <dgm:prSet/>
      <dgm:spPr/>
      <dgm:t>
        <a:bodyPr/>
        <a:lstStyle/>
        <a:p>
          <a:endParaRPr kumimoji="1" lang="ja-JP" altLang="en-US"/>
        </a:p>
      </dgm:t>
    </dgm:pt>
    <dgm:pt modelId="{69AF9416-D186-4029-AB7A-C32194BD55DF}">
      <dgm:prSet/>
      <dgm:spPr/>
      <dgm:t>
        <a:bodyPr/>
        <a:lstStyle/>
        <a:p>
          <a:r>
            <a:rPr lang="ja-JP" altLang="en-US">
              <a:latin typeface="BIZ UDPゴシック" panose="020B0400000000000000" pitchFamily="50" charset="-128"/>
              <a:ea typeface="BIZ UDPゴシック" panose="020B0400000000000000" pitchFamily="50" charset="-128"/>
            </a:rPr>
            <a:t>ゲートキーパー研修プログラム</a:t>
          </a:r>
          <a:endParaRPr lang="en-US" altLang="ja-JP" dirty="0">
            <a:latin typeface="BIZ UDPゴシック" panose="020B0400000000000000" pitchFamily="50" charset="-128"/>
            <a:ea typeface="BIZ UDPゴシック" panose="020B0400000000000000" pitchFamily="50" charset="-128"/>
          </a:endParaRPr>
        </a:p>
      </dgm:t>
    </dgm:pt>
    <dgm:pt modelId="{72DCC197-AE50-4E73-9697-1CF88B3B8D87}" type="parTrans" cxnId="{E276849C-21CC-46D8-9954-B24EAC697F00}">
      <dgm:prSet/>
      <dgm:spPr/>
      <dgm:t>
        <a:bodyPr/>
        <a:lstStyle/>
        <a:p>
          <a:endParaRPr kumimoji="1" lang="ja-JP" altLang="en-US"/>
        </a:p>
      </dgm:t>
    </dgm:pt>
    <dgm:pt modelId="{E0ED60C7-F62D-4B95-A6DD-354F76124281}" type="sibTrans" cxnId="{E276849C-21CC-46D8-9954-B24EAC697F00}">
      <dgm:prSet/>
      <dgm:spPr/>
      <dgm:t>
        <a:bodyPr/>
        <a:lstStyle/>
        <a:p>
          <a:endParaRPr kumimoji="1" lang="ja-JP" altLang="en-US"/>
        </a:p>
      </dgm:t>
    </dgm:pt>
    <dgm:pt modelId="{135C10F0-C936-4004-85C9-A66D97222649}">
      <dgm:prSet/>
      <dgm:spPr/>
      <dgm:t>
        <a:bodyPr/>
        <a:lstStyle/>
        <a:p>
          <a:r>
            <a:rPr lang="ja-JP" altLang="en-US" dirty="0">
              <a:latin typeface="BIZ UDPゴシック" panose="020B0400000000000000" pitchFamily="50" charset="-128"/>
              <a:ea typeface="BIZ UDPゴシック" panose="020B0400000000000000" pitchFamily="50" charset="-128"/>
            </a:rPr>
            <a:t>ハイリスク学生へのアウトリーチ</a:t>
          </a:r>
          <a:endParaRPr lang="en-US" altLang="ja-JP" dirty="0">
            <a:latin typeface="BIZ UDPゴシック" panose="020B0400000000000000" pitchFamily="50" charset="-128"/>
            <a:ea typeface="BIZ UDPゴシック" panose="020B0400000000000000" pitchFamily="50" charset="-128"/>
          </a:endParaRPr>
        </a:p>
      </dgm:t>
    </dgm:pt>
    <dgm:pt modelId="{CAF0178E-8105-4082-90CC-6F620D22C293}" type="parTrans" cxnId="{55859F38-F2A0-4F7D-862F-5B9517EFFDB2}">
      <dgm:prSet/>
      <dgm:spPr/>
      <dgm:t>
        <a:bodyPr/>
        <a:lstStyle/>
        <a:p>
          <a:endParaRPr kumimoji="1" lang="ja-JP" altLang="en-US"/>
        </a:p>
      </dgm:t>
    </dgm:pt>
    <dgm:pt modelId="{705565FE-0E08-4CEA-8318-6560A87CFA2C}" type="sibTrans" cxnId="{55859F38-F2A0-4F7D-862F-5B9517EFFDB2}">
      <dgm:prSet/>
      <dgm:spPr/>
      <dgm:t>
        <a:bodyPr/>
        <a:lstStyle/>
        <a:p>
          <a:endParaRPr kumimoji="1" lang="ja-JP" altLang="en-US"/>
        </a:p>
      </dgm:t>
    </dgm:pt>
    <dgm:pt modelId="{CA0DDBA5-0AD0-42AC-835C-B2B3CCE1DAD7}">
      <dgm:prSet/>
      <dgm:spPr/>
      <dgm:t>
        <a:bodyPr/>
        <a:lstStyle/>
        <a:p>
          <a:r>
            <a:rPr lang="ja-JP" altLang="en-US">
              <a:latin typeface="BIZ UDPゴシック" panose="020B0400000000000000" pitchFamily="50" charset="-128"/>
              <a:ea typeface="BIZ UDPゴシック" panose="020B0400000000000000" pitchFamily="50" charset="-128"/>
            </a:rPr>
            <a:t>精神科による治療</a:t>
          </a:r>
          <a:endParaRPr lang="en-US" altLang="ja-JP" dirty="0">
            <a:latin typeface="BIZ UDPゴシック" panose="020B0400000000000000" pitchFamily="50" charset="-128"/>
            <a:ea typeface="BIZ UDPゴシック" panose="020B0400000000000000" pitchFamily="50" charset="-128"/>
          </a:endParaRPr>
        </a:p>
      </dgm:t>
    </dgm:pt>
    <dgm:pt modelId="{3EFAC40F-D765-4FF4-B401-B441802671AC}" type="parTrans" cxnId="{1032C090-E511-41E9-947F-AF230EF63DE1}">
      <dgm:prSet/>
      <dgm:spPr/>
      <dgm:t>
        <a:bodyPr/>
        <a:lstStyle/>
        <a:p>
          <a:endParaRPr kumimoji="1" lang="ja-JP" altLang="en-US"/>
        </a:p>
      </dgm:t>
    </dgm:pt>
    <dgm:pt modelId="{3A9F519C-2D9F-44B4-BA1F-0D5C15E292A1}" type="sibTrans" cxnId="{1032C090-E511-41E9-947F-AF230EF63DE1}">
      <dgm:prSet/>
      <dgm:spPr/>
      <dgm:t>
        <a:bodyPr/>
        <a:lstStyle/>
        <a:p>
          <a:endParaRPr kumimoji="1" lang="ja-JP" altLang="en-US"/>
        </a:p>
      </dgm:t>
    </dgm:pt>
    <dgm:pt modelId="{184F320C-28C1-461F-BC5E-263203C6DC6B}">
      <dgm:prSet/>
      <dgm:spPr>
        <a:ln>
          <a:solidFill>
            <a:schemeClr val="accent6"/>
          </a:solidFill>
        </a:ln>
      </dgm:spPr>
      <dgm:t>
        <a:bodyPr/>
        <a:lstStyle/>
        <a:p>
          <a:r>
            <a:rPr lang="ja-JP" altLang="en-US" dirty="0">
              <a:latin typeface="BIZ UDPゴシック" panose="020B0400000000000000" pitchFamily="50" charset="-128"/>
              <a:ea typeface="BIZ UDPゴシック" panose="020B0400000000000000" pitchFamily="50" charset="-128"/>
            </a:rPr>
            <a:t>三次予防</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（さらなる自殺行動を防ぐ）</a:t>
          </a:r>
          <a:endParaRPr kumimoji="1" lang="en-US" altLang="ja-JP" dirty="0">
            <a:latin typeface="BIZ UDPゴシック" panose="020B0400000000000000" pitchFamily="50" charset="-128"/>
            <a:ea typeface="BIZ UDPゴシック" panose="020B0400000000000000" pitchFamily="50" charset="-128"/>
          </a:endParaRPr>
        </a:p>
      </dgm:t>
    </dgm:pt>
    <dgm:pt modelId="{56E44AC5-154F-4297-BFB2-B24A7CC2E7AF}" type="parTrans" cxnId="{5D9C6FEB-5E34-47AA-A9BE-9E2049C6FD03}">
      <dgm:prSet/>
      <dgm:spPr/>
      <dgm:t>
        <a:bodyPr/>
        <a:lstStyle/>
        <a:p>
          <a:endParaRPr kumimoji="1" lang="ja-JP" altLang="en-US"/>
        </a:p>
      </dgm:t>
    </dgm:pt>
    <dgm:pt modelId="{F8DB481B-F26E-4CBC-BFF7-15E8DD51E19A}" type="sibTrans" cxnId="{5D9C6FEB-5E34-47AA-A9BE-9E2049C6FD03}">
      <dgm:prSet/>
      <dgm:spPr/>
      <dgm:t>
        <a:bodyPr/>
        <a:lstStyle/>
        <a:p>
          <a:endParaRPr kumimoji="1" lang="ja-JP" altLang="en-US"/>
        </a:p>
      </dgm:t>
    </dgm:pt>
    <dgm:pt modelId="{708AA019-2BDD-467C-A4FD-A4E12FEEBE21}">
      <dgm:prSet/>
      <dgm:spPr/>
      <dgm:t>
        <a:bodyPr/>
        <a:lstStyle/>
        <a:p>
          <a:r>
            <a:rPr lang="ja-JP" altLang="en-US">
              <a:latin typeface="BIZ UDPゴシック" panose="020B0400000000000000" pitchFamily="50" charset="-128"/>
              <a:ea typeface="BIZ UDPゴシック" panose="020B0400000000000000" pitchFamily="50" charset="-128"/>
            </a:rPr>
            <a:t>家族・友人へのサポート活動</a:t>
          </a:r>
          <a:endParaRPr lang="en-US" altLang="ja-JP" dirty="0">
            <a:latin typeface="BIZ UDPゴシック" panose="020B0400000000000000" pitchFamily="50" charset="-128"/>
            <a:ea typeface="BIZ UDPゴシック" panose="020B0400000000000000" pitchFamily="50" charset="-128"/>
          </a:endParaRPr>
        </a:p>
      </dgm:t>
    </dgm:pt>
    <dgm:pt modelId="{890EDDF3-FE21-40C8-A27B-AE0E923DAA73}" type="parTrans" cxnId="{D7DBDCA9-E214-4296-8F8B-EE44B2581059}">
      <dgm:prSet/>
      <dgm:spPr/>
      <dgm:t>
        <a:bodyPr/>
        <a:lstStyle/>
        <a:p>
          <a:endParaRPr kumimoji="1" lang="ja-JP" altLang="en-US"/>
        </a:p>
      </dgm:t>
    </dgm:pt>
    <dgm:pt modelId="{07095A25-B190-4B0B-8317-7E636E6FE4A1}" type="sibTrans" cxnId="{D7DBDCA9-E214-4296-8F8B-EE44B2581059}">
      <dgm:prSet/>
      <dgm:spPr/>
      <dgm:t>
        <a:bodyPr/>
        <a:lstStyle/>
        <a:p>
          <a:endParaRPr kumimoji="1" lang="ja-JP" altLang="en-US"/>
        </a:p>
      </dgm:t>
    </dgm:pt>
    <dgm:pt modelId="{106272C3-9AE7-428F-9A7B-BDC5A17B88A5}">
      <dgm:prSet/>
      <dgm:spPr/>
      <dgm:t>
        <a:bodyPr/>
        <a:lstStyle/>
        <a:p>
          <a:r>
            <a:rPr lang="ja-JP" altLang="en-US">
              <a:latin typeface="BIZ UDPゴシック" panose="020B0400000000000000" pitchFamily="50" charset="-128"/>
              <a:ea typeface="BIZ UDPゴシック" panose="020B0400000000000000" pitchFamily="50" charset="-128"/>
            </a:rPr>
            <a:t>群発自殺の予防活動</a:t>
          </a:r>
          <a:endParaRPr lang="en-US" altLang="ja-JP" dirty="0">
            <a:latin typeface="BIZ UDPゴシック" panose="020B0400000000000000" pitchFamily="50" charset="-128"/>
            <a:ea typeface="BIZ UDPゴシック" panose="020B0400000000000000" pitchFamily="50" charset="-128"/>
          </a:endParaRPr>
        </a:p>
      </dgm:t>
    </dgm:pt>
    <dgm:pt modelId="{FBF5CC02-F32F-4C4E-932E-FE61987EAED1}" type="parTrans" cxnId="{D0A4BA0E-D4BF-41AC-A593-A4592842925F}">
      <dgm:prSet/>
      <dgm:spPr/>
      <dgm:t>
        <a:bodyPr/>
        <a:lstStyle/>
        <a:p>
          <a:endParaRPr kumimoji="1" lang="ja-JP" altLang="en-US"/>
        </a:p>
      </dgm:t>
    </dgm:pt>
    <dgm:pt modelId="{DDF5A3CB-55C7-4E1A-A3AA-66D48EA76084}" type="sibTrans" cxnId="{D0A4BA0E-D4BF-41AC-A593-A4592842925F}">
      <dgm:prSet/>
      <dgm:spPr/>
      <dgm:t>
        <a:bodyPr/>
        <a:lstStyle/>
        <a:p>
          <a:endParaRPr kumimoji="1" lang="ja-JP" altLang="en-US"/>
        </a:p>
      </dgm:t>
    </dgm:pt>
    <dgm:pt modelId="{839CD54F-1B9F-4BD4-836B-A75FB3C6F15B}">
      <dgm:prSet/>
      <dgm:spPr>
        <a:ln>
          <a:solidFill>
            <a:schemeClr val="accent6"/>
          </a:solidFill>
        </a:ln>
      </dgm:spPr>
      <dgm:t>
        <a:bodyPr/>
        <a:lstStyle/>
        <a:p>
          <a:r>
            <a:rPr lang="ja-JP" altLang="en-US">
              <a:latin typeface="BIZ UDPゴシック" panose="020B0400000000000000" pitchFamily="50" charset="-128"/>
              <a:ea typeface="BIZ UDPゴシック" panose="020B0400000000000000" pitchFamily="50" charset="-128"/>
            </a:rPr>
            <a:t>その他</a:t>
          </a:r>
          <a:endParaRPr lang="en-US" altLang="ja-JP" dirty="0">
            <a:latin typeface="BIZ UDPゴシック" panose="020B0400000000000000" pitchFamily="50" charset="-128"/>
            <a:ea typeface="BIZ UDPゴシック" panose="020B0400000000000000" pitchFamily="50" charset="-128"/>
          </a:endParaRPr>
        </a:p>
      </dgm:t>
    </dgm:pt>
    <dgm:pt modelId="{EBDB6DD3-F835-44FA-9BBA-EFC09499D694}" type="parTrans" cxnId="{4C9B9672-2148-4BB0-9931-5BFA0C028B74}">
      <dgm:prSet/>
      <dgm:spPr/>
      <dgm:t>
        <a:bodyPr/>
        <a:lstStyle/>
        <a:p>
          <a:endParaRPr kumimoji="1" lang="ja-JP" altLang="en-US"/>
        </a:p>
      </dgm:t>
    </dgm:pt>
    <dgm:pt modelId="{4A38A1DB-518B-4419-909C-0D2FCBF54299}" type="sibTrans" cxnId="{4C9B9672-2148-4BB0-9931-5BFA0C028B74}">
      <dgm:prSet/>
      <dgm:spPr/>
      <dgm:t>
        <a:bodyPr/>
        <a:lstStyle/>
        <a:p>
          <a:endParaRPr kumimoji="1" lang="ja-JP" altLang="en-US"/>
        </a:p>
      </dgm:t>
    </dgm:pt>
    <dgm:pt modelId="{779ECB3F-D6D8-474F-B771-1E60823EA41E}">
      <dgm:prSet/>
      <dgm:spPr/>
      <dgm:t>
        <a:bodyPr/>
        <a:lstStyle/>
        <a:p>
          <a:r>
            <a:rPr lang="ja-JP" altLang="en-US">
              <a:latin typeface="BIZ UDPゴシック" panose="020B0400000000000000" pitchFamily="50" charset="-128"/>
              <a:ea typeface="BIZ UDPゴシック" panose="020B0400000000000000" pitchFamily="50" charset="-128"/>
            </a:rPr>
            <a:t>物理的対策</a:t>
          </a:r>
          <a:endParaRPr lang="en-US" altLang="ja-JP" dirty="0">
            <a:latin typeface="BIZ UDPゴシック" panose="020B0400000000000000" pitchFamily="50" charset="-128"/>
            <a:ea typeface="BIZ UDPゴシック" panose="020B0400000000000000" pitchFamily="50" charset="-128"/>
          </a:endParaRPr>
        </a:p>
      </dgm:t>
    </dgm:pt>
    <dgm:pt modelId="{4AFD527F-C2AE-4A32-AFA6-6D30E6FA154C}" type="parTrans" cxnId="{E6878A48-64F5-4640-8AA5-84E7924CF4D7}">
      <dgm:prSet/>
      <dgm:spPr/>
      <dgm:t>
        <a:bodyPr/>
        <a:lstStyle/>
        <a:p>
          <a:endParaRPr kumimoji="1" lang="ja-JP" altLang="en-US"/>
        </a:p>
      </dgm:t>
    </dgm:pt>
    <dgm:pt modelId="{DD1364A3-8ADA-4447-BBD5-A58B1005AD27}" type="sibTrans" cxnId="{E6878A48-64F5-4640-8AA5-84E7924CF4D7}">
      <dgm:prSet/>
      <dgm:spPr/>
      <dgm:t>
        <a:bodyPr/>
        <a:lstStyle/>
        <a:p>
          <a:endParaRPr kumimoji="1" lang="ja-JP" altLang="en-US"/>
        </a:p>
      </dgm:t>
    </dgm:pt>
    <dgm:pt modelId="{36FB7CAD-C298-4BDA-BD66-297F117C6567}">
      <dgm:prSet/>
      <dgm:spPr/>
      <dgm:t>
        <a:bodyPr/>
        <a:lstStyle/>
        <a:p>
          <a:r>
            <a:rPr lang="ja-JP" altLang="en-US">
              <a:latin typeface="BIZ UDPゴシック" panose="020B0400000000000000" pitchFamily="50" charset="-128"/>
              <a:ea typeface="BIZ UDPゴシック" panose="020B0400000000000000" pitchFamily="50" charset="-128"/>
            </a:rPr>
            <a:t>ＳＮＳ対策</a:t>
          </a:r>
          <a:endParaRPr lang="en-US" altLang="ja-JP" dirty="0">
            <a:latin typeface="BIZ UDPゴシック" panose="020B0400000000000000" pitchFamily="50" charset="-128"/>
            <a:ea typeface="BIZ UDPゴシック" panose="020B0400000000000000" pitchFamily="50" charset="-128"/>
          </a:endParaRPr>
        </a:p>
      </dgm:t>
    </dgm:pt>
    <dgm:pt modelId="{C7EC6D58-5118-43F0-B89F-E69498F9FB0F}" type="parTrans" cxnId="{70E310FE-2F7A-44AB-A41B-02078B067FA5}">
      <dgm:prSet/>
      <dgm:spPr/>
      <dgm:t>
        <a:bodyPr/>
        <a:lstStyle/>
        <a:p>
          <a:endParaRPr kumimoji="1" lang="ja-JP" altLang="en-US"/>
        </a:p>
      </dgm:t>
    </dgm:pt>
    <dgm:pt modelId="{C182FB54-9516-484B-A50F-E174F4D50370}" type="sibTrans" cxnId="{70E310FE-2F7A-44AB-A41B-02078B067FA5}">
      <dgm:prSet/>
      <dgm:spPr/>
      <dgm:t>
        <a:bodyPr/>
        <a:lstStyle/>
        <a:p>
          <a:endParaRPr kumimoji="1" lang="ja-JP" altLang="en-US"/>
        </a:p>
      </dgm:t>
    </dgm:pt>
    <dgm:pt modelId="{ADA4C477-7FA0-4F93-9DF6-87EBC309C302}" type="pres">
      <dgm:prSet presAssocID="{6672DB22-B2A8-4103-A7ED-B83016B5A579}" presName="Name0" presStyleCnt="0">
        <dgm:presLayoutVars>
          <dgm:chMax val="7"/>
          <dgm:dir/>
          <dgm:animLvl val="lvl"/>
          <dgm:resizeHandles val="exact"/>
        </dgm:presLayoutVars>
      </dgm:prSet>
      <dgm:spPr/>
    </dgm:pt>
    <dgm:pt modelId="{85388305-AA60-4F2D-AAB9-793710703921}" type="pres">
      <dgm:prSet presAssocID="{AA08C98F-5456-4E06-8010-A071EE588656}" presName="circle1" presStyleLbl="node1" presStyleIdx="0" presStyleCnt="4"/>
      <dgm:spPr>
        <a:solidFill>
          <a:schemeClr val="accent6"/>
        </a:solidFill>
      </dgm:spPr>
    </dgm:pt>
    <dgm:pt modelId="{C680A950-90C2-4D3F-8234-FE21DC361EE3}" type="pres">
      <dgm:prSet presAssocID="{AA08C98F-5456-4E06-8010-A071EE588656}" presName="space" presStyleCnt="0"/>
      <dgm:spPr/>
    </dgm:pt>
    <dgm:pt modelId="{2AEE71D1-327F-4FBB-B67B-640BF2DCBB5D}" type="pres">
      <dgm:prSet presAssocID="{AA08C98F-5456-4E06-8010-A071EE588656}" presName="rect1" presStyleLbl="alignAcc1" presStyleIdx="0" presStyleCnt="4"/>
      <dgm:spPr/>
    </dgm:pt>
    <dgm:pt modelId="{355D6652-965E-4938-A26A-92AC4C2C04E5}" type="pres">
      <dgm:prSet presAssocID="{03772C41-927F-461B-8AB6-374AA91D680E}" presName="vertSpace2" presStyleLbl="node1" presStyleIdx="0" presStyleCnt="4"/>
      <dgm:spPr/>
    </dgm:pt>
    <dgm:pt modelId="{6D514DCA-7EED-4A1E-B8D6-4F01D9A746F3}" type="pres">
      <dgm:prSet presAssocID="{03772C41-927F-461B-8AB6-374AA91D680E}" presName="circle2" presStyleLbl="node1" presStyleIdx="1" presStyleCnt="4"/>
      <dgm:spPr>
        <a:solidFill>
          <a:schemeClr val="accent6">
            <a:lumMod val="60000"/>
            <a:lumOff val="40000"/>
          </a:schemeClr>
        </a:solidFill>
      </dgm:spPr>
    </dgm:pt>
    <dgm:pt modelId="{CB18F32C-2398-4B81-B83B-EE86EDE0A2B9}" type="pres">
      <dgm:prSet presAssocID="{03772C41-927F-461B-8AB6-374AA91D680E}" presName="rect2" presStyleLbl="alignAcc1" presStyleIdx="1" presStyleCnt="4"/>
      <dgm:spPr/>
    </dgm:pt>
    <dgm:pt modelId="{706D08D7-CB7C-49DB-BFEA-FC171C2281FE}" type="pres">
      <dgm:prSet presAssocID="{184F320C-28C1-461F-BC5E-263203C6DC6B}" presName="vertSpace3" presStyleLbl="node1" presStyleIdx="1" presStyleCnt="4"/>
      <dgm:spPr/>
    </dgm:pt>
    <dgm:pt modelId="{1D034189-7E1E-4B18-8383-EC7323939ED5}" type="pres">
      <dgm:prSet presAssocID="{184F320C-28C1-461F-BC5E-263203C6DC6B}" presName="circle3" presStyleLbl="node1" presStyleIdx="2" presStyleCnt="4"/>
      <dgm:spPr>
        <a:solidFill>
          <a:schemeClr val="accent6">
            <a:lumMod val="40000"/>
            <a:lumOff val="60000"/>
          </a:schemeClr>
        </a:solidFill>
      </dgm:spPr>
    </dgm:pt>
    <dgm:pt modelId="{4539CF47-BF9A-424D-93AE-F6CA016F624A}" type="pres">
      <dgm:prSet presAssocID="{184F320C-28C1-461F-BC5E-263203C6DC6B}" presName="rect3" presStyleLbl="alignAcc1" presStyleIdx="2" presStyleCnt="4"/>
      <dgm:spPr/>
    </dgm:pt>
    <dgm:pt modelId="{C7022522-8F8B-487E-A505-21AD48C77DDE}" type="pres">
      <dgm:prSet presAssocID="{839CD54F-1B9F-4BD4-836B-A75FB3C6F15B}" presName="vertSpace4" presStyleLbl="node1" presStyleIdx="2" presStyleCnt="4"/>
      <dgm:spPr/>
    </dgm:pt>
    <dgm:pt modelId="{A4EA1F20-7EA6-4FE8-BBB0-127D40F5E282}" type="pres">
      <dgm:prSet presAssocID="{839CD54F-1B9F-4BD4-836B-A75FB3C6F15B}" presName="circle4" presStyleLbl="node1" presStyleIdx="3" presStyleCnt="4"/>
      <dgm:spPr>
        <a:solidFill>
          <a:schemeClr val="accent6">
            <a:lumMod val="20000"/>
            <a:lumOff val="80000"/>
          </a:schemeClr>
        </a:solidFill>
      </dgm:spPr>
    </dgm:pt>
    <dgm:pt modelId="{8894D18C-0FA1-44E8-912B-1481FBCE6DB2}" type="pres">
      <dgm:prSet presAssocID="{839CD54F-1B9F-4BD4-836B-A75FB3C6F15B}" presName="rect4" presStyleLbl="alignAcc1" presStyleIdx="3" presStyleCnt="4"/>
      <dgm:spPr/>
    </dgm:pt>
    <dgm:pt modelId="{E9E52AA3-A957-4190-ACCA-C52846805C4F}" type="pres">
      <dgm:prSet presAssocID="{AA08C98F-5456-4E06-8010-A071EE588656}" presName="rect1ParTx" presStyleLbl="alignAcc1" presStyleIdx="3" presStyleCnt="4">
        <dgm:presLayoutVars>
          <dgm:chMax val="1"/>
          <dgm:bulletEnabled val="1"/>
        </dgm:presLayoutVars>
      </dgm:prSet>
      <dgm:spPr/>
    </dgm:pt>
    <dgm:pt modelId="{570D663D-907E-40C8-987F-A5571DBF064C}" type="pres">
      <dgm:prSet presAssocID="{AA08C98F-5456-4E06-8010-A071EE588656}" presName="rect1ChTx" presStyleLbl="alignAcc1" presStyleIdx="3" presStyleCnt="4">
        <dgm:presLayoutVars>
          <dgm:bulletEnabled val="1"/>
        </dgm:presLayoutVars>
      </dgm:prSet>
      <dgm:spPr/>
    </dgm:pt>
    <dgm:pt modelId="{42DB9B0D-CF4F-457D-B2B3-5C6E9D3C4773}" type="pres">
      <dgm:prSet presAssocID="{03772C41-927F-461B-8AB6-374AA91D680E}" presName="rect2ParTx" presStyleLbl="alignAcc1" presStyleIdx="3" presStyleCnt="4">
        <dgm:presLayoutVars>
          <dgm:chMax val="1"/>
          <dgm:bulletEnabled val="1"/>
        </dgm:presLayoutVars>
      </dgm:prSet>
      <dgm:spPr/>
    </dgm:pt>
    <dgm:pt modelId="{C3145CAB-E464-4FD6-94EF-085A0E359499}" type="pres">
      <dgm:prSet presAssocID="{03772C41-927F-461B-8AB6-374AA91D680E}" presName="rect2ChTx" presStyleLbl="alignAcc1" presStyleIdx="3" presStyleCnt="4">
        <dgm:presLayoutVars>
          <dgm:bulletEnabled val="1"/>
        </dgm:presLayoutVars>
      </dgm:prSet>
      <dgm:spPr/>
    </dgm:pt>
    <dgm:pt modelId="{05330BC9-516A-41F6-A6CD-E1E3CBBDB994}" type="pres">
      <dgm:prSet presAssocID="{184F320C-28C1-461F-BC5E-263203C6DC6B}" presName="rect3ParTx" presStyleLbl="alignAcc1" presStyleIdx="3" presStyleCnt="4">
        <dgm:presLayoutVars>
          <dgm:chMax val="1"/>
          <dgm:bulletEnabled val="1"/>
        </dgm:presLayoutVars>
      </dgm:prSet>
      <dgm:spPr/>
    </dgm:pt>
    <dgm:pt modelId="{6A719492-7E24-4817-BAB0-F04B8AACCB57}" type="pres">
      <dgm:prSet presAssocID="{184F320C-28C1-461F-BC5E-263203C6DC6B}" presName="rect3ChTx" presStyleLbl="alignAcc1" presStyleIdx="3" presStyleCnt="4">
        <dgm:presLayoutVars>
          <dgm:bulletEnabled val="1"/>
        </dgm:presLayoutVars>
      </dgm:prSet>
      <dgm:spPr/>
    </dgm:pt>
    <dgm:pt modelId="{C744BDFD-5A95-4FB3-A049-5EC8CC8481D5}" type="pres">
      <dgm:prSet presAssocID="{839CD54F-1B9F-4BD4-836B-A75FB3C6F15B}" presName="rect4ParTx" presStyleLbl="alignAcc1" presStyleIdx="3" presStyleCnt="4">
        <dgm:presLayoutVars>
          <dgm:chMax val="1"/>
          <dgm:bulletEnabled val="1"/>
        </dgm:presLayoutVars>
      </dgm:prSet>
      <dgm:spPr/>
    </dgm:pt>
    <dgm:pt modelId="{880CCFF1-3A52-4E95-8B86-14729EB0A495}" type="pres">
      <dgm:prSet presAssocID="{839CD54F-1B9F-4BD4-836B-A75FB3C6F15B}" presName="rect4ChTx" presStyleLbl="alignAcc1" presStyleIdx="3" presStyleCnt="4">
        <dgm:presLayoutVars>
          <dgm:bulletEnabled val="1"/>
        </dgm:presLayoutVars>
      </dgm:prSet>
      <dgm:spPr/>
    </dgm:pt>
  </dgm:ptLst>
  <dgm:cxnLst>
    <dgm:cxn modelId="{06F16A02-FA73-4836-996C-6344E3DEBC4E}" type="presOf" srcId="{CA0DDBA5-0AD0-42AC-835C-B2B3CCE1DAD7}" destId="{C3145CAB-E464-4FD6-94EF-085A0E359499}" srcOrd="0" destOrd="3" presId="urn:microsoft.com/office/officeart/2005/8/layout/target3"/>
    <dgm:cxn modelId="{D0A4BA0E-D4BF-41AC-A593-A4592842925F}" srcId="{184F320C-28C1-461F-BC5E-263203C6DC6B}" destId="{106272C3-9AE7-428F-9A7B-BDC5A17B88A5}" srcOrd="1" destOrd="0" parTransId="{FBF5CC02-F32F-4C4E-932E-FE61987EAED1}" sibTransId="{DDF5A3CB-55C7-4E1A-A3AA-66D48EA76084}"/>
    <dgm:cxn modelId="{4E01C10F-9985-4FA8-B98C-2F709FFD3700}" type="presOf" srcId="{106272C3-9AE7-428F-9A7B-BDC5A17B88A5}" destId="{6A719492-7E24-4817-BAB0-F04B8AACCB57}" srcOrd="0" destOrd="1" presId="urn:microsoft.com/office/officeart/2005/8/layout/target3"/>
    <dgm:cxn modelId="{69933C2B-D65C-45CD-AB41-B4F1DA6DE054}" type="presOf" srcId="{839CD54F-1B9F-4BD4-836B-A75FB3C6F15B}" destId="{8894D18C-0FA1-44E8-912B-1481FBCE6DB2}" srcOrd="0" destOrd="0" presId="urn:microsoft.com/office/officeart/2005/8/layout/target3"/>
    <dgm:cxn modelId="{00DC542B-BAEA-423E-88CE-ADD4807AF9B1}" type="presOf" srcId="{69AF9416-D186-4029-AB7A-C32194BD55DF}" destId="{C3145CAB-E464-4FD6-94EF-085A0E359499}" srcOrd="0" destOrd="1" presId="urn:microsoft.com/office/officeart/2005/8/layout/target3"/>
    <dgm:cxn modelId="{5A58192D-0392-4082-A925-CB13DD84E70A}" type="presOf" srcId="{779ECB3F-D6D8-474F-B771-1E60823EA41E}" destId="{880CCFF1-3A52-4E95-8B86-14729EB0A495}" srcOrd="0" destOrd="0" presId="urn:microsoft.com/office/officeart/2005/8/layout/target3"/>
    <dgm:cxn modelId="{55859F38-F2A0-4F7D-862F-5B9517EFFDB2}" srcId="{03772C41-927F-461B-8AB6-374AA91D680E}" destId="{135C10F0-C936-4004-85C9-A66D97222649}" srcOrd="2" destOrd="0" parTransId="{CAF0178E-8105-4082-90CC-6F620D22C293}" sibTransId="{705565FE-0E08-4CEA-8318-6560A87CFA2C}"/>
    <dgm:cxn modelId="{F897DB3D-7936-47E6-95C9-0B471CFA26C6}" srcId="{6672DB22-B2A8-4103-A7ED-B83016B5A579}" destId="{03772C41-927F-461B-8AB6-374AA91D680E}" srcOrd="1" destOrd="0" parTransId="{1540256D-A665-462B-9D89-9E8E7C6D7924}" sibTransId="{A9D96AFA-06CE-4BDC-9665-47930D6B3C90}"/>
    <dgm:cxn modelId="{A02A1D64-269A-4132-AA30-A37955D5B7EC}" type="presOf" srcId="{4E182B91-174E-4E31-945E-08F77A1B12EA}" destId="{570D663D-907E-40C8-987F-A5571DBF064C}" srcOrd="0" destOrd="3" presId="urn:microsoft.com/office/officeart/2005/8/layout/target3"/>
    <dgm:cxn modelId="{46C24C48-D747-4699-91B2-72BBD131FF4E}" srcId="{AA08C98F-5456-4E06-8010-A071EE588656}" destId="{8076EFE2-85E9-4D9D-85A5-0AB8D883C543}" srcOrd="1" destOrd="0" parTransId="{B2CAAED4-D1E8-43F7-8BBF-598F5EF02E27}" sibTransId="{589A877F-2F2E-4E03-89FC-0F4A3BEC994A}"/>
    <dgm:cxn modelId="{E6878A48-64F5-4640-8AA5-84E7924CF4D7}" srcId="{839CD54F-1B9F-4BD4-836B-A75FB3C6F15B}" destId="{779ECB3F-D6D8-474F-B771-1E60823EA41E}" srcOrd="0" destOrd="0" parTransId="{4AFD527F-C2AE-4A32-AFA6-6D30E6FA154C}" sibTransId="{DD1364A3-8ADA-4447-BBD5-A58B1005AD27}"/>
    <dgm:cxn modelId="{9380C968-B4E9-4D6B-874D-76BCD2328FCB}" type="presOf" srcId="{AA08C98F-5456-4E06-8010-A071EE588656}" destId="{E9E52AA3-A957-4190-ACCA-C52846805C4F}" srcOrd="1" destOrd="0" presId="urn:microsoft.com/office/officeart/2005/8/layout/target3"/>
    <dgm:cxn modelId="{585CD369-9F3D-470D-9CC8-584EBAECE09A}" srcId="{AA08C98F-5456-4E06-8010-A071EE588656}" destId="{C8C37B84-30E6-4B8F-A406-57DE4E69D2FD}" srcOrd="2" destOrd="0" parTransId="{9718EC92-7D95-4910-A889-2141A86232DE}" sibTransId="{360921FD-9490-4585-9B5D-789DD6CC1589}"/>
    <dgm:cxn modelId="{4C9B9672-2148-4BB0-9931-5BFA0C028B74}" srcId="{6672DB22-B2A8-4103-A7ED-B83016B5A579}" destId="{839CD54F-1B9F-4BD4-836B-A75FB3C6F15B}" srcOrd="3" destOrd="0" parTransId="{EBDB6DD3-F835-44FA-9BBA-EFC09499D694}" sibTransId="{4A38A1DB-518B-4419-909C-0D2FCBF54299}"/>
    <dgm:cxn modelId="{A44E7D78-521E-4881-AE6C-8B8F41965985}" srcId="{AA08C98F-5456-4E06-8010-A071EE588656}" destId="{82607D00-3ECA-43C8-9EF8-04AE08D8D25F}" srcOrd="0" destOrd="0" parTransId="{0BCD6739-0C1C-40AD-AE76-CC6F76CA6464}" sibTransId="{F0A458DF-F70D-43CC-84A3-8E94F7EE078F}"/>
    <dgm:cxn modelId="{03B1D380-6FFD-4754-9663-C650309FA5FA}" type="presOf" srcId="{03772C41-927F-461B-8AB6-374AA91D680E}" destId="{CB18F32C-2398-4B81-B83B-EE86EDE0A2B9}" srcOrd="0" destOrd="0" presId="urn:microsoft.com/office/officeart/2005/8/layout/target3"/>
    <dgm:cxn modelId="{18C9A084-9C89-494F-8E2C-16780B174518}" type="presOf" srcId="{C8C37B84-30E6-4B8F-A406-57DE4E69D2FD}" destId="{570D663D-907E-40C8-987F-A5571DBF064C}" srcOrd="0" destOrd="2" presId="urn:microsoft.com/office/officeart/2005/8/layout/target3"/>
    <dgm:cxn modelId="{01BF3185-E13F-4CF0-A319-69B3B52C0C55}" type="presOf" srcId="{8076EFE2-85E9-4D9D-85A5-0AB8D883C543}" destId="{570D663D-907E-40C8-987F-A5571DBF064C}" srcOrd="0" destOrd="1" presId="urn:microsoft.com/office/officeart/2005/8/layout/target3"/>
    <dgm:cxn modelId="{1032C090-E511-41E9-947F-AF230EF63DE1}" srcId="{03772C41-927F-461B-8AB6-374AA91D680E}" destId="{CA0DDBA5-0AD0-42AC-835C-B2B3CCE1DAD7}" srcOrd="3" destOrd="0" parTransId="{3EFAC40F-D765-4FF4-B401-B441802671AC}" sibTransId="{3A9F519C-2D9F-44B4-BA1F-0D5C15E292A1}"/>
    <dgm:cxn modelId="{4A10D095-0ED6-4B8A-8EC0-A1294248FA6E}" srcId="{AA08C98F-5456-4E06-8010-A071EE588656}" destId="{4E182B91-174E-4E31-945E-08F77A1B12EA}" srcOrd="3" destOrd="0" parTransId="{FC51810D-7BBB-4DF9-94DE-1BB8FEAA010C}" sibTransId="{60DB4525-6E2B-43E3-8472-D8175488F937}"/>
    <dgm:cxn modelId="{A654C297-02F6-4D51-8CED-5DC4BD83659C}" srcId="{6672DB22-B2A8-4103-A7ED-B83016B5A579}" destId="{AA08C98F-5456-4E06-8010-A071EE588656}" srcOrd="0" destOrd="0" parTransId="{3007D142-97F6-4918-9652-B6792D622955}" sibTransId="{A461F43D-8C8E-4121-B44C-21C1FEA437B9}"/>
    <dgm:cxn modelId="{792F1D99-5B5E-417F-B37E-73340E04BA45}" type="presOf" srcId="{184F320C-28C1-461F-BC5E-263203C6DC6B}" destId="{4539CF47-BF9A-424D-93AE-F6CA016F624A}" srcOrd="0" destOrd="0" presId="urn:microsoft.com/office/officeart/2005/8/layout/target3"/>
    <dgm:cxn modelId="{E276849C-21CC-46D8-9954-B24EAC697F00}" srcId="{03772C41-927F-461B-8AB6-374AA91D680E}" destId="{69AF9416-D186-4029-AB7A-C32194BD55DF}" srcOrd="1" destOrd="0" parTransId="{72DCC197-AE50-4E73-9697-1CF88B3B8D87}" sibTransId="{E0ED60C7-F62D-4B95-A6DD-354F76124281}"/>
    <dgm:cxn modelId="{EF156CA3-5681-42BE-8AB9-EEDCE37D434E}" srcId="{AA08C98F-5456-4E06-8010-A071EE588656}" destId="{D5B07B9E-C5E3-4DDF-B220-F5DD1FA2A08D}" srcOrd="4" destOrd="0" parTransId="{ED3F3820-CD29-4607-B56B-C3C4C1379EED}" sibTransId="{7CCEA9A3-F7C6-4E90-BB56-097483A7E83F}"/>
    <dgm:cxn modelId="{FCE465A8-3B60-43A4-B243-61B5E409BAB2}" type="presOf" srcId="{D5B07B9E-C5E3-4DDF-B220-F5DD1FA2A08D}" destId="{570D663D-907E-40C8-987F-A5571DBF064C}" srcOrd="0" destOrd="4" presId="urn:microsoft.com/office/officeart/2005/8/layout/target3"/>
    <dgm:cxn modelId="{D7DBDCA9-E214-4296-8F8B-EE44B2581059}" srcId="{184F320C-28C1-461F-BC5E-263203C6DC6B}" destId="{708AA019-2BDD-467C-A4FD-A4E12FEEBE21}" srcOrd="0" destOrd="0" parTransId="{890EDDF3-FE21-40C8-A27B-AE0E923DAA73}" sibTransId="{07095A25-B190-4B0B-8317-7E636E6FE4A1}"/>
    <dgm:cxn modelId="{4ACD64B0-6CCA-4798-85FA-38A149819BEB}" type="presOf" srcId="{82607D00-3ECA-43C8-9EF8-04AE08D8D25F}" destId="{570D663D-907E-40C8-987F-A5571DBF064C}" srcOrd="0" destOrd="0" presId="urn:microsoft.com/office/officeart/2005/8/layout/target3"/>
    <dgm:cxn modelId="{985995B3-BA81-42FC-86AF-58C564907EE7}" type="presOf" srcId="{9029DFE9-5397-4D4C-8F83-4BD8298F1B47}" destId="{C3145CAB-E464-4FD6-94EF-085A0E359499}" srcOrd="0" destOrd="0" presId="urn:microsoft.com/office/officeart/2005/8/layout/target3"/>
    <dgm:cxn modelId="{4A1064BB-2E0A-4A1E-BC10-7FE8B2DAC952}" srcId="{03772C41-927F-461B-8AB6-374AA91D680E}" destId="{9029DFE9-5397-4D4C-8F83-4BD8298F1B47}" srcOrd="0" destOrd="0" parTransId="{9DB2F62F-6F82-4245-A470-EC3445F21D44}" sibTransId="{05146832-41C5-48CC-AA10-D3A331E9AAA6}"/>
    <dgm:cxn modelId="{FC0D4FBF-5502-4DD5-B453-1C2942FA2134}" type="presOf" srcId="{AA08C98F-5456-4E06-8010-A071EE588656}" destId="{2AEE71D1-327F-4FBB-B67B-640BF2DCBB5D}" srcOrd="0" destOrd="0" presId="urn:microsoft.com/office/officeart/2005/8/layout/target3"/>
    <dgm:cxn modelId="{933191C4-8149-4778-91D3-937236B0A560}" type="presOf" srcId="{03772C41-927F-461B-8AB6-374AA91D680E}" destId="{42DB9B0D-CF4F-457D-B2B3-5C6E9D3C4773}" srcOrd="1" destOrd="0" presId="urn:microsoft.com/office/officeart/2005/8/layout/target3"/>
    <dgm:cxn modelId="{B66549CC-F57A-43E1-B42C-F085C004C79B}" type="presOf" srcId="{6672DB22-B2A8-4103-A7ED-B83016B5A579}" destId="{ADA4C477-7FA0-4F93-9DF6-87EBC309C302}" srcOrd="0" destOrd="0" presId="urn:microsoft.com/office/officeart/2005/8/layout/target3"/>
    <dgm:cxn modelId="{AE431FD6-7E3B-445E-9802-F82CA774E514}" type="presOf" srcId="{135C10F0-C936-4004-85C9-A66D97222649}" destId="{C3145CAB-E464-4FD6-94EF-085A0E359499}" srcOrd="0" destOrd="2" presId="urn:microsoft.com/office/officeart/2005/8/layout/target3"/>
    <dgm:cxn modelId="{409E0DE0-9064-4023-9A87-FE0B2737E41F}" type="presOf" srcId="{839CD54F-1B9F-4BD4-836B-A75FB3C6F15B}" destId="{C744BDFD-5A95-4FB3-A049-5EC8CC8481D5}" srcOrd="1" destOrd="0" presId="urn:microsoft.com/office/officeart/2005/8/layout/target3"/>
    <dgm:cxn modelId="{8BD29BE0-2FAD-4198-BD4C-750F64F7D05B}" type="presOf" srcId="{184F320C-28C1-461F-BC5E-263203C6DC6B}" destId="{05330BC9-516A-41F6-A6CD-E1E3CBBDB994}" srcOrd="1" destOrd="0" presId="urn:microsoft.com/office/officeart/2005/8/layout/target3"/>
    <dgm:cxn modelId="{5D9C6FEB-5E34-47AA-A9BE-9E2049C6FD03}" srcId="{6672DB22-B2A8-4103-A7ED-B83016B5A579}" destId="{184F320C-28C1-461F-BC5E-263203C6DC6B}" srcOrd="2" destOrd="0" parTransId="{56E44AC5-154F-4297-BFB2-B24A7CC2E7AF}" sibTransId="{F8DB481B-F26E-4CBC-BFF7-15E8DD51E19A}"/>
    <dgm:cxn modelId="{99BCAFF1-76CC-407B-B06B-BE1198955710}" type="presOf" srcId="{708AA019-2BDD-467C-A4FD-A4E12FEEBE21}" destId="{6A719492-7E24-4817-BAB0-F04B8AACCB57}" srcOrd="0" destOrd="0" presId="urn:microsoft.com/office/officeart/2005/8/layout/target3"/>
    <dgm:cxn modelId="{9B0601F3-D22F-497E-B132-62638EA647AA}" type="presOf" srcId="{36FB7CAD-C298-4BDA-BD66-297F117C6567}" destId="{880CCFF1-3A52-4E95-8B86-14729EB0A495}" srcOrd="0" destOrd="1" presId="urn:microsoft.com/office/officeart/2005/8/layout/target3"/>
    <dgm:cxn modelId="{70E310FE-2F7A-44AB-A41B-02078B067FA5}" srcId="{839CD54F-1B9F-4BD4-836B-A75FB3C6F15B}" destId="{36FB7CAD-C298-4BDA-BD66-297F117C6567}" srcOrd="1" destOrd="0" parTransId="{C7EC6D58-5118-43F0-B89F-E69498F9FB0F}" sibTransId="{C182FB54-9516-484B-A50F-E174F4D50370}"/>
    <dgm:cxn modelId="{CF42A9A4-4820-4379-A317-3B9563BFF6D9}" type="presParOf" srcId="{ADA4C477-7FA0-4F93-9DF6-87EBC309C302}" destId="{85388305-AA60-4F2D-AAB9-793710703921}" srcOrd="0" destOrd="0" presId="urn:microsoft.com/office/officeart/2005/8/layout/target3"/>
    <dgm:cxn modelId="{BE6D5D90-4A6C-4C09-BC9C-852F2076D8D8}" type="presParOf" srcId="{ADA4C477-7FA0-4F93-9DF6-87EBC309C302}" destId="{C680A950-90C2-4D3F-8234-FE21DC361EE3}" srcOrd="1" destOrd="0" presId="urn:microsoft.com/office/officeart/2005/8/layout/target3"/>
    <dgm:cxn modelId="{CDEF0994-60B2-4556-BC14-3D30ECFD1EE0}" type="presParOf" srcId="{ADA4C477-7FA0-4F93-9DF6-87EBC309C302}" destId="{2AEE71D1-327F-4FBB-B67B-640BF2DCBB5D}" srcOrd="2" destOrd="0" presId="urn:microsoft.com/office/officeart/2005/8/layout/target3"/>
    <dgm:cxn modelId="{0D1B98AE-E31E-4CF0-8522-FA0FEF42A985}" type="presParOf" srcId="{ADA4C477-7FA0-4F93-9DF6-87EBC309C302}" destId="{355D6652-965E-4938-A26A-92AC4C2C04E5}" srcOrd="3" destOrd="0" presId="urn:microsoft.com/office/officeart/2005/8/layout/target3"/>
    <dgm:cxn modelId="{EE148D82-A8CC-4E86-8DF3-D743C3397899}" type="presParOf" srcId="{ADA4C477-7FA0-4F93-9DF6-87EBC309C302}" destId="{6D514DCA-7EED-4A1E-B8D6-4F01D9A746F3}" srcOrd="4" destOrd="0" presId="urn:microsoft.com/office/officeart/2005/8/layout/target3"/>
    <dgm:cxn modelId="{01BF988C-9878-4360-B3F5-E922E8C0FE0D}" type="presParOf" srcId="{ADA4C477-7FA0-4F93-9DF6-87EBC309C302}" destId="{CB18F32C-2398-4B81-B83B-EE86EDE0A2B9}" srcOrd="5" destOrd="0" presId="urn:microsoft.com/office/officeart/2005/8/layout/target3"/>
    <dgm:cxn modelId="{B351C01F-8B48-4089-870A-21C8D867F210}" type="presParOf" srcId="{ADA4C477-7FA0-4F93-9DF6-87EBC309C302}" destId="{706D08D7-CB7C-49DB-BFEA-FC171C2281FE}" srcOrd="6" destOrd="0" presId="urn:microsoft.com/office/officeart/2005/8/layout/target3"/>
    <dgm:cxn modelId="{9376ECBA-7CCF-4233-9E9C-1B6C0D919FD9}" type="presParOf" srcId="{ADA4C477-7FA0-4F93-9DF6-87EBC309C302}" destId="{1D034189-7E1E-4B18-8383-EC7323939ED5}" srcOrd="7" destOrd="0" presId="urn:microsoft.com/office/officeart/2005/8/layout/target3"/>
    <dgm:cxn modelId="{2E4C6BD7-AC53-454F-9B6F-0461CA65D876}" type="presParOf" srcId="{ADA4C477-7FA0-4F93-9DF6-87EBC309C302}" destId="{4539CF47-BF9A-424D-93AE-F6CA016F624A}" srcOrd="8" destOrd="0" presId="urn:microsoft.com/office/officeart/2005/8/layout/target3"/>
    <dgm:cxn modelId="{3DC0FF05-88FF-44BE-B649-8F311694A719}" type="presParOf" srcId="{ADA4C477-7FA0-4F93-9DF6-87EBC309C302}" destId="{C7022522-8F8B-487E-A505-21AD48C77DDE}" srcOrd="9" destOrd="0" presId="urn:microsoft.com/office/officeart/2005/8/layout/target3"/>
    <dgm:cxn modelId="{3CC7DBC6-F027-4700-BD65-0FAA7E4132E4}" type="presParOf" srcId="{ADA4C477-7FA0-4F93-9DF6-87EBC309C302}" destId="{A4EA1F20-7EA6-4FE8-BBB0-127D40F5E282}" srcOrd="10" destOrd="0" presId="urn:microsoft.com/office/officeart/2005/8/layout/target3"/>
    <dgm:cxn modelId="{6E732155-92E8-415F-8ECE-F8B5B2D829B0}" type="presParOf" srcId="{ADA4C477-7FA0-4F93-9DF6-87EBC309C302}" destId="{8894D18C-0FA1-44E8-912B-1481FBCE6DB2}" srcOrd="11" destOrd="0" presId="urn:microsoft.com/office/officeart/2005/8/layout/target3"/>
    <dgm:cxn modelId="{E48658F1-68E7-4CD9-8736-11F76B5C22FD}" type="presParOf" srcId="{ADA4C477-7FA0-4F93-9DF6-87EBC309C302}" destId="{E9E52AA3-A957-4190-ACCA-C52846805C4F}" srcOrd="12" destOrd="0" presId="urn:microsoft.com/office/officeart/2005/8/layout/target3"/>
    <dgm:cxn modelId="{E3D182EE-B2E9-4B08-B53C-F16973059832}" type="presParOf" srcId="{ADA4C477-7FA0-4F93-9DF6-87EBC309C302}" destId="{570D663D-907E-40C8-987F-A5571DBF064C}" srcOrd="13" destOrd="0" presId="urn:microsoft.com/office/officeart/2005/8/layout/target3"/>
    <dgm:cxn modelId="{A0237493-AAD9-44AF-B659-A88879991585}" type="presParOf" srcId="{ADA4C477-7FA0-4F93-9DF6-87EBC309C302}" destId="{42DB9B0D-CF4F-457D-B2B3-5C6E9D3C4773}" srcOrd="14" destOrd="0" presId="urn:microsoft.com/office/officeart/2005/8/layout/target3"/>
    <dgm:cxn modelId="{719B3FD5-7521-40F3-9394-833110529AEC}" type="presParOf" srcId="{ADA4C477-7FA0-4F93-9DF6-87EBC309C302}" destId="{C3145CAB-E464-4FD6-94EF-085A0E359499}" srcOrd="15" destOrd="0" presId="urn:microsoft.com/office/officeart/2005/8/layout/target3"/>
    <dgm:cxn modelId="{23532A3E-AD1E-4C88-80DC-B485A6F98686}" type="presParOf" srcId="{ADA4C477-7FA0-4F93-9DF6-87EBC309C302}" destId="{05330BC9-516A-41F6-A6CD-E1E3CBBDB994}" srcOrd="16" destOrd="0" presId="urn:microsoft.com/office/officeart/2005/8/layout/target3"/>
    <dgm:cxn modelId="{518CC645-DFF9-4ABC-8B0A-99FC2C5AEE53}" type="presParOf" srcId="{ADA4C477-7FA0-4F93-9DF6-87EBC309C302}" destId="{6A719492-7E24-4817-BAB0-F04B8AACCB57}" srcOrd="17" destOrd="0" presId="urn:microsoft.com/office/officeart/2005/8/layout/target3"/>
    <dgm:cxn modelId="{BA474246-F880-4208-8CD9-5DD0D99E8C30}" type="presParOf" srcId="{ADA4C477-7FA0-4F93-9DF6-87EBC309C302}" destId="{C744BDFD-5A95-4FB3-A049-5EC8CC8481D5}" srcOrd="18" destOrd="0" presId="urn:microsoft.com/office/officeart/2005/8/layout/target3"/>
    <dgm:cxn modelId="{FD441514-26F3-41DA-88C2-79D0AAB08F59}" type="presParOf" srcId="{ADA4C477-7FA0-4F93-9DF6-87EBC309C302}" destId="{880CCFF1-3A52-4E95-8B86-14729EB0A495}"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2411C59-6B58-43E3-BBB0-2E7C45A04B49}"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kumimoji="1" lang="ja-JP" altLang="en-US"/>
        </a:p>
      </dgm:t>
    </dgm:pt>
    <dgm:pt modelId="{3A4CC434-D000-4AD4-83CB-3A22D29E6F58}">
      <dgm:prSet phldrT="[テキスト]"/>
      <dgm:spPr>
        <a:solidFill>
          <a:schemeClr val="accent6">
            <a:lumMod val="60000"/>
            <a:lumOff val="40000"/>
          </a:schemeClr>
        </a:solidFill>
      </dgm:spPr>
      <dgm:t>
        <a:bodyPr/>
        <a:lstStyle/>
        <a:p>
          <a:r>
            <a:rPr kumimoji="1" lang="ja-JP" altLang="en-US" b="1">
              <a:latin typeface="BIZ UDPゴシック" panose="020B0400000000000000" pitchFamily="50" charset="-128"/>
              <a:ea typeface="BIZ UDPゴシック" panose="020B0400000000000000" pitchFamily="50" charset="-128"/>
            </a:rPr>
            <a:t>自殺対策</a:t>
          </a:r>
          <a:endParaRPr kumimoji="1" lang="ja-JP" altLang="en-US" b="1" dirty="0"/>
        </a:p>
      </dgm:t>
    </dgm:pt>
    <dgm:pt modelId="{163F18D2-F4E9-42E6-B865-63755263516A}" type="parTrans" cxnId="{D445FC38-2A2E-4EE7-8442-6BA0173B36FD}">
      <dgm:prSet/>
      <dgm:spPr/>
      <dgm:t>
        <a:bodyPr/>
        <a:lstStyle/>
        <a:p>
          <a:endParaRPr kumimoji="1" lang="ja-JP" altLang="en-US" b="0"/>
        </a:p>
      </dgm:t>
    </dgm:pt>
    <dgm:pt modelId="{0D981871-FED9-40DF-875C-2ED6E623237E}" type="sibTrans" cxnId="{D445FC38-2A2E-4EE7-8442-6BA0173B36FD}">
      <dgm:prSet/>
      <dgm:spPr/>
      <dgm:t>
        <a:bodyPr/>
        <a:lstStyle/>
        <a:p>
          <a:endParaRPr kumimoji="1" lang="ja-JP" altLang="en-US" b="0"/>
        </a:p>
      </dgm:t>
    </dgm:pt>
    <dgm:pt modelId="{7C3A92CD-2CCB-4485-91D8-18E0427E62F3}">
      <dgm:prSet phldrT="[テキスト]"/>
      <dgm:spPr/>
      <dgm:t>
        <a:bodyPr anchor="b"/>
        <a:lstStyle/>
        <a:p>
          <a:r>
            <a:rPr kumimoji="1" lang="ja-JP" altLang="en-US" b="0" dirty="0">
              <a:latin typeface="BIZ UDPゴシック" panose="020B0400000000000000" pitchFamily="50" charset="-128"/>
              <a:ea typeface="BIZ UDPゴシック" panose="020B0400000000000000" pitchFamily="50" charset="-128"/>
            </a:rPr>
            <a:t>休学・</a:t>
          </a:r>
          <a:br>
            <a:rPr kumimoji="1" lang="en-US" altLang="ja-JP" b="0" dirty="0">
              <a:latin typeface="BIZ UDPゴシック" panose="020B0400000000000000" pitchFamily="50" charset="-128"/>
              <a:ea typeface="BIZ UDPゴシック" panose="020B0400000000000000" pitchFamily="50" charset="-128"/>
            </a:rPr>
          </a:br>
          <a:r>
            <a:rPr kumimoji="1" lang="ja-JP" altLang="en-US" b="0" dirty="0">
              <a:latin typeface="BIZ UDPゴシック" panose="020B0400000000000000" pitchFamily="50" charset="-128"/>
              <a:ea typeface="BIZ UDPゴシック" panose="020B0400000000000000" pitchFamily="50" charset="-128"/>
            </a:rPr>
            <a:t>留年生対策</a:t>
          </a:r>
          <a:endParaRPr kumimoji="1" lang="ja-JP" altLang="en-US" b="0" dirty="0"/>
        </a:p>
      </dgm:t>
    </dgm:pt>
    <dgm:pt modelId="{24B374DC-CF66-4DD6-A0DA-BD528B5C2F12}" type="parTrans" cxnId="{D8709188-FF4C-4F44-8721-5EE6B546051E}">
      <dgm:prSet/>
      <dgm:spPr/>
      <dgm:t>
        <a:bodyPr/>
        <a:lstStyle/>
        <a:p>
          <a:endParaRPr kumimoji="1" lang="ja-JP" altLang="en-US" b="0"/>
        </a:p>
      </dgm:t>
    </dgm:pt>
    <dgm:pt modelId="{659DD0A2-B318-424A-89A9-9DEAFCC5F68B}" type="sibTrans" cxnId="{D8709188-FF4C-4F44-8721-5EE6B546051E}">
      <dgm:prSet/>
      <dgm:spPr/>
      <dgm:t>
        <a:bodyPr/>
        <a:lstStyle/>
        <a:p>
          <a:endParaRPr kumimoji="1" lang="ja-JP" altLang="en-US" b="0"/>
        </a:p>
      </dgm:t>
    </dgm:pt>
    <dgm:pt modelId="{4065A934-B29F-429E-B624-743B98CF62AF}">
      <dgm:prSet phldrT="[テキスト]" custT="1"/>
      <dgm:spPr/>
      <dgm:t>
        <a:bodyPr anchor="b"/>
        <a:lstStyle/>
        <a:p>
          <a:r>
            <a:rPr kumimoji="1" lang="ja-JP" altLang="en-US" sz="2000" b="0" dirty="0">
              <a:latin typeface="BIZ UDPゴシック" panose="020B0400000000000000" pitchFamily="50" charset="-128"/>
              <a:ea typeface="BIZ UDPゴシック" panose="020B0400000000000000" pitchFamily="50" charset="-128"/>
            </a:rPr>
            <a:t>こころの健康委員会・学生支援組織</a:t>
          </a:r>
          <a:br>
            <a:rPr kumimoji="1" lang="en-US" altLang="ja-JP" sz="2000" b="0" dirty="0">
              <a:latin typeface="BIZ UDPゴシック" panose="020B0400000000000000" pitchFamily="50" charset="-128"/>
              <a:ea typeface="BIZ UDPゴシック" panose="020B0400000000000000" pitchFamily="50" charset="-128"/>
            </a:rPr>
          </a:br>
          <a:r>
            <a:rPr kumimoji="1" lang="ja-JP" altLang="en-US" sz="2000" b="0" dirty="0">
              <a:latin typeface="BIZ UDPゴシック" panose="020B0400000000000000" pitchFamily="50" charset="-128"/>
              <a:ea typeface="BIZ UDPゴシック" panose="020B0400000000000000" pitchFamily="50" charset="-128"/>
            </a:rPr>
            <a:t>連絡会議</a:t>
          </a:r>
          <a:endParaRPr kumimoji="1" lang="ja-JP" altLang="en-US" sz="2000" b="0" dirty="0"/>
        </a:p>
      </dgm:t>
    </dgm:pt>
    <dgm:pt modelId="{E4287ED8-29B6-44F8-9EEB-80636AAE0A98}" type="parTrans" cxnId="{55F6EF55-260C-428D-9BA9-A63C1D89496F}">
      <dgm:prSet/>
      <dgm:spPr/>
      <dgm:t>
        <a:bodyPr/>
        <a:lstStyle/>
        <a:p>
          <a:endParaRPr kumimoji="1" lang="ja-JP" altLang="en-US" b="0"/>
        </a:p>
      </dgm:t>
    </dgm:pt>
    <dgm:pt modelId="{54D79890-4E0F-41E2-8C5A-BE8FF9FA70E7}" type="sibTrans" cxnId="{55F6EF55-260C-428D-9BA9-A63C1D89496F}">
      <dgm:prSet/>
      <dgm:spPr/>
      <dgm:t>
        <a:bodyPr/>
        <a:lstStyle/>
        <a:p>
          <a:endParaRPr kumimoji="1" lang="ja-JP" altLang="en-US" b="0"/>
        </a:p>
      </dgm:t>
    </dgm:pt>
    <dgm:pt modelId="{A87AC260-9EC5-4C74-88A9-7FE245353A6C}">
      <dgm:prSet phldrT="[テキスト]"/>
      <dgm:spPr/>
      <dgm:t>
        <a:bodyPr/>
        <a:lstStyle/>
        <a:p>
          <a:r>
            <a:rPr kumimoji="1" lang="ja-JP" altLang="en-US" b="0" dirty="0">
              <a:latin typeface="BIZ UDPゴシック" panose="020B0400000000000000" pitchFamily="50" charset="-128"/>
              <a:ea typeface="BIZ UDPゴシック" panose="020B0400000000000000" pitchFamily="50" charset="-128"/>
            </a:rPr>
            <a:t>飛び降り対策</a:t>
          </a:r>
          <a:endParaRPr kumimoji="1" lang="ja-JP" altLang="en-US" b="0" dirty="0"/>
        </a:p>
      </dgm:t>
    </dgm:pt>
    <dgm:pt modelId="{8C01FEF9-7FC8-43A1-9726-B6B7FA5AABBD}" type="parTrans" cxnId="{2D642F6A-DB26-4C5A-AAF5-4FE5004912EE}">
      <dgm:prSet/>
      <dgm:spPr/>
      <dgm:t>
        <a:bodyPr/>
        <a:lstStyle/>
        <a:p>
          <a:endParaRPr kumimoji="1" lang="ja-JP" altLang="en-US" b="0"/>
        </a:p>
      </dgm:t>
    </dgm:pt>
    <dgm:pt modelId="{B62302A0-E945-41AE-9BDC-1BD15CBBD826}" type="sibTrans" cxnId="{2D642F6A-DB26-4C5A-AAF5-4FE5004912EE}">
      <dgm:prSet/>
      <dgm:spPr/>
      <dgm:t>
        <a:bodyPr/>
        <a:lstStyle/>
        <a:p>
          <a:endParaRPr kumimoji="1" lang="ja-JP" altLang="en-US" b="0"/>
        </a:p>
      </dgm:t>
    </dgm:pt>
    <dgm:pt modelId="{2B307E66-68C7-4182-A87F-C8625F75B8F1}">
      <dgm:prSet phldrT="[テキスト]"/>
      <dgm:spPr/>
      <dgm:t>
        <a:bodyPr/>
        <a:lstStyle/>
        <a:p>
          <a:r>
            <a:rPr kumimoji="1" lang="zh-TW" altLang="en-US" b="0" dirty="0">
              <a:latin typeface="BIZ UDPゴシック" panose="020B0400000000000000" pitchFamily="50" charset="-128"/>
              <a:ea typeface="BIZ UDPゴシック" panose="020B0400000000000000" pitchFamily="50" charset="-128"/>
            </a:rPr>
            <a:t>自殺予防教育</a:t>
          </a:r>
          <a:endParaRPr kumimoji="1" lang="ja-JP" altLang="en-US" b="0" dirty="0"/>
        </a:p>
      </dgm:t>
    </dgm:pt>
    <dgm:pt modelId="{E8C55B72-30B4-4824-9A8C-2212DE6521EF}" type="parTrans" cxnId="{2337E49E-2C4B-44BD-94FD-3D5A83BA8A07}">
      <dgm:prSet/>
      <dgm:spPr/>
      <dgm:t>
        <a:bodyPr/>
        <a:lstStyle/>
        <a:p>
          <a:endParaRPr kumimoji="1" lang="ja-JP" altLang="en-US" b="0"/>
        </a:p>
      </dgm:t>
    </dgm:pt>
    <dgm:pt modelId="{611E7878-78FB-4416-82FF-4911DA3C284F}" type="sibTrans" cxnId="{2337E49E-2C4B-44BD-94FD-3D5A83BA8A07}">
      <dgm:prSet/>
      <dgm:spPr/>
      <dgm:t>
        <a:bodyPr/>
        <a:lstStyle/>
        <a:p>
          <a:endParaRPr kumimoji="1" lang="ja-JP" altLang="en-US" b="0"/>
        </a:p>
      </dgm:t>
    </dgm:pt>
    <dgm:pt modelId="{DB83C842-3FAF-4EC4-9CD0-51F14992F37D}" type="pres">
      <dgm:prSet presAssocID="{42411C59-6B58-43E3-BBB0-2E7C45A04B49}" presName="diagram" presStyleCnt="0">
        <dgm:presLayoutVars>
          <dgm:chMax val="1"/>
          <dgm:dir/>
          <dgm:animLvl val="ctr"/>
          <dgm:resizeHandles val="exact"/>
        </dgm:presLayoutVars>
      </dgm:prSet>
      <dgm:spPr/>
    </dgm:pt>
    <dgm:pt modelId="{F6551A1D-03BE-431B-ABCB-6C5A026DCAA4}" type="pres">
      <dgm:prSet presAssocID="{42411C59-6B58-43E3-BBB0-2E7C45A04B49}" presName="matrix" presStyleCnt="0"/>
      <dgm:spPr/>
    </dgm:pt>
    <dgm:pt modelId="{7F0724FE-D633-4191-B2F2-2041184098BB}" type="pres">
      <dgm:prSet presAssocID="{42411C59-6B58-43E3-BBB0-2E7C45A04B49}" presName="tile1" presStyleLbl="node1" presStyleIdx="0" presStyleCnt="4"/>
      <dgm:spPr/>
    </dgm:pt>
    <dgm:pt modelId="{9721EB0C-1DD8-4309-B5EE-D4B632B41CBE}" type="pres">
      <dgm:prSet presAssocID="{42411C59-6B58-43E3-BBB0-2E7C45A04B49}" presName="tile1text" presStyleLbl="node1" presStyleIdx="0" presStyleCnt="4">
        <dgm:presLayoutVars>
          <dgm:chMax val="0"/>
          <dgm:chPref val="0"/>
          <dgm:bulletEnabled val="1"/>
        </dgm:presLayoutVars>
      </dgm:prSet>
      <dgm:spPr/>
    </dgm:pt>
    <dgm:pt modelId="{61A60657-9FCF-40F9-8292-37F4D651FEF0}" type="pres">
      <dgm:prSet presAssocID="{42411C59-6B58-43E3-BBB0-2E7C45A04B49}" presName="tile2" presStyleLbl="node1" presStyleIdx="1" presStyleCnt="4"/>
      <dgm:spPr/>
    </dgm:pt>
    <dgm:pt modelId="{49D3DCA4-03B1-464E-8AEC-0F8017D8452A}" type="pres">
      <dgm:prSet presAssocID="{42411C59-6B58-43E3-BBB0-2E7C45A04B49}" presName="tile2text" presStyleLbl="node1" presStyleIdx="1" presStyleCnt="4">
        <dgm:presLayoutVars>
          <dgm:chMax val="0"/>
          <dgm:chPref val="0"/>
          <dgm:bulletEnabled val="1"/>
        </dgm:presLayoutVars>
      </dgm:prSet>
      <dgm:spPr/>
    </dgm:pt>
    <dgm:pt modelId="{307407A7-2FD6-4416-B112-4FCE8B847D08}" type="pres">
      <dgm:prSet presAssocID="{42411C59-6B58-43E3-BBB0-2E7C45A04B49}" presName="tile3" presStyleLbl="node1" presStyleIdx="2" presStyleCnt="4"/>
      <dgm:spPr/>
    </dgm:pt>
    <dgm:pt modelId="{BD973C7B-7B2F-47D2-A834-A0132E45C284}" type="pres">
      <dgm:prSet presAssocID="{42411C59-6B58-43E3-BBB0-2E7C45A04B49}" presName="tile3text" presStyleLbl="node1" presStyleIdx="2" presStyleCnt="4">
        <dgm:presLayoutVars>
          <dgm:chMax val="0"/>
          <dgm:chPref val="0"/>
          <dgm:bulletEnabled val="1"/>
        </dgm:presLayoutVars>
      </dgm:prSet>
      <dgm:spPr/>
    </dgm:pt>
    <dgm:pt modelId="{F35B188F-E8E8-461C-9E8E-B92D6CA5271B}" type="pres">
      <dgm:prSet presAssocID="{42411C59-6B58-43E3-BBB0-2E7C45A04B49}" presName="tile4" presStyleLbl="node1" presStyleIdx="3" presStyleCnt="4"/>
      <dgm:spPr/>
    </dgm:pt>
    <dgm:pt modelId="{F0BB6B30-5252-40E1-A61F-1179E9955708}" type="pres">
      <dgm:prSet presAssocID="{42411C59-6B58-43E3-BBB0-2E7C45A04B49}" presName="tile4text" presStyleLbl="node1" presStyleIdx="3" presStyleCnt="4">
        <dgm:presLayoutVars>
          <dgm:chMax val="0"/>
          <dgm:chPref val="0"/>
          <dgm:bulletEnabled val="1"/>
        </dgm:presLayoutVars>
      </dgm:prSet>
      <dgm:spPr/>
    </dgm:pt>
    <dgm:pt modelId="{AC556FF4-F895-4E1F-85E4-5FC55C558257}" type="pres">
      <dgm:prSet presAssocID="{42411C59-6B58-43E3-BBB0-2E7C45A04B49}" presName="centerTile" presStyleLbl="fgShp" presStyleIdx="0" presStyleCnt="1">
        <dgm:presLayoutVars>
          <dgm:chMax val="0"/>
          <dgm:chPref val="0"/>
        </dgm:presLayoutVars>
      </dgm:prSet>
      <dgm:spPr/>
    </dgm:pt>
  </dgm:ptLst>
  <dgm:cxnLst>
    <dgm:cxn modelId="{E30A4509-71E0-496C-8BB3-A91B07C2E190}" type="presOf" srcId="{4065A934-B29F-429E-B624-743B98CF62AF}" destId="{61A60657-9FCF-40F9-8292-37F4D651FEF0}" srcOrd="0" destOrd="0" presId="urn:microsoft.com/office/officeart/2005/8/layout/matrix1"/>
    <dgm:cxn modelId="{99A5CA1B-C1C9-4644-8713-82A7772C3D2B}" type="presOf" srcId="{7C3A92CD-2CCB-4485-91D8-18E0427E62F3}" destId="{9721EB0C-1DD8-4309-B5EE-D4B632B41CBE}" srcOrd="1" destOrd="0" presId="urn:microsoft.com/office/officeart/2005/8/layout/matrix1"/>
    <dgm:cxn modelId="{D445FC38-2A2E-4EE7-8442-6BA0173B36FD}" srcId="{42411C59-6B58-43E3-BBB0-2E7C45A04B49}" destId="{3A4CC434-D000-4AD4-83CB-3A22D29E6F58}" srcOrd="0" destOrd="0" parTransId="{163F18D2-F4E9-42E6-B865-63755263516A}" sibTransId="{0D981871-FED9-40DF-875C-2ED6E623237E}"/>
    <dgm:cxn modelId="{2D642F6A-DB26-4C5A-AAF5-4FE5004912EE}" srcId="{3A4CC434-D000-4AD4-83CB-3A22D29E6F58}" destId="{A87AC260-9EC5-4C74-88A9-7FE245353A6C}" srcOrd="3" destOrd="0" parTransId="{8C01FEF9-7FC8-43A1-9726-B6B7FA5AABBD}" sibTransId="{B62302A0-E945-41AE-9BDC-1BD15CBBD826}"/>
    <dgm:cxn modelId="{7A877F53-A30E-45D7-9AB1-84B0E8F486C9}" type="presOf" srcId="{A87AC260-9EC5-4C74-88A9-7FE245353A6C}" destId="{F35B188F-E8E8-461C-9E8E-B92D6CA5271B}" srcOrd="0" destOrd="0" presId="urn:microsoft.com/office/officeart/2005/8/layout/matrix1"/>
    <dgm:cxn modelId="{05E0BF74-7BB0-436B-AD8A-B0C55D894C03}" type="presOf" srcId="{2B307E66-68C7-4182-A87F-C8625F75B8F1}" destId="{307407A7-2FD6-4416-B112-4FCE8B847D08}" srcOrd="0" destOrd="0" presId="urn:microsoft.com/office/officeart/2005/8/layout/matrix1"/>
    <dgm:cxn modelId="{55F6EF55-260C-428D-9BA9-A63C1D89496F}" srcId="{3A4CC434-D000-4AD4-83CB-3A22D29E6F58}" destId="{4065A934-B29F-429E-B624-743B98CF62AF}" srcOrd="1" destOrd="0" parTransId="{E4287ED8-29B6-44F8-9EEB-80636AAE0A98}" sibTransId="{54D79890-4E0F-41E2-8C5A-BE8FF9FA70E7}"/>
    <dgm:cxn modelId="{D8709188-FF4C-4F44-8721-5EE6B546051E}" srcId="{3A4CC434-D000-4AD4-83CB-3A22D29E6F58}" destId="{7C3A92CD-2CCB-4485-91D8-18E0427E62F3}" srcOrd="0" destOrd="0" parTransId="{24B374DC-CF66-4DD6-A0DA-BD528B5C2F12}" sibTransId="{659DD0A2-B318-424A-89A9-9DEAFCC5F68B}"/>
    <dgm:cxn modelId="{9795B192-3BEB-4921-94DF-715EF3B6A95C}" type="presOf" srcId="{7C3A92CD-2CCB-4485-91D8-18E0427E62F3}" destId="{7F0724FE-D633-4191-B2F2-2041184098BB}" srcOrd="0" destOrd="0" presId="urn:microsoft.com/office/officeart/2005/8/layout/matrix1"/>
    <dgm:cxn modelId="{2337E49E-2C4B-44BD-94FD-3D5A83BA8A07}" srcId="{3A4CC434-D000-4AD4-83CB-3A22D29E6F58}" destId="{2B307E66-68C7-4182-A87F-C8625F75B8F1}" srcOrd="2" destOrd="0" parTransId="{E8C55B72-30B4-4824-9A8C-2212DE6521EF}" sibTransId="{611E7878-78FB-4416-82FF-4911DA3C284F}"/>
    <dgm:cxn modelId="{226308A8-D10E-45BC-B58E-2520C77E34E8}" type="presOf" srcId="{A87AC260-9EC5-4C74-88A9-7FE245353A6C}" destId="{F0BB6B30-5252-40E1-A61F-1179E9955708}" srcOrd="1" destOrd="0" presId="urn:microsoft.com/office/officeart/2005/8/layout/matrix1"/>
    <dgm:cxn modelId="{582BB6B3-3770-4F54-A188-1E55CBF995B3}" type="presOf" srcId="{4065A934-B29F-429E-B624-743B98CF62AF}" destId="{49D3DCA4-03B1-464E-8AEC-0F8017D8452A}" srcOrd="1" destOrd="0" presId="urn:microsoft.com/office/officeart/2005/8/layout/matrix1"/>
    <dgm:cxn modelId="{ED3EE1BC-FFC7-4516-8688-273994D52494}" type="presOf" srcId="{2B307E66-68C7-4182-A87F-C8625F75B8F1}" destId="{BD973C7B-7B2F-47D2-A834-A0132E45C284}" srcOrd="1" destOrd="0" presId="urn:microsoft.com/office/officeart/2005/8/layout/matrix1"/>
    <dgm:cxn modelId="{6FF21DD1-D11F-421B-8346-F6F859BCA230}" type="presOf" srcId="{3A4CC434-D000-4AD4-83CB-3A22D29E6F58}" destId="{AC556FF4-F895-4E1F-85E4-5FC55C558257}" srcOrd="0" destOrd="0" presId="urn:microsoft.com/office/officeart/2005/8/layout/matrix1"/>
    <dgm:cxn modelId="{D0FF84FC-23C6-4FE2-BD6C-1ACB9D5D58FE}" type="presOf" srcId="{42411C59-6B58-43E3-BBB0-2E7C45A04B49}" destId="{DB83C842-3FAF-4EC4-9CD0-51F14992F37D}" srcOrd="0" destOrd="0" presId="urn:microsoft.com/office/officeart/2005/8/layout/matrix1"/>
    <dgm:cxn modelId="{624075C6-0B10-478B-BE7F-B38BA9AAB9DA}" type="presParOf" srcId="{DB83C842-3FAF-4EC4-9CD0-51F14992F37D}" destId="{F6551A1D-03BE-431B-ABCB-6C5A026DCAA4}" srcOrd="0" destOrd="0" presId="urn:microsoft.com/office/officeart/2005/8/layout/matrix1"/>
    <dgm:cxn modelId="{36A1F248-55B5-4E42-976E-E4DAE24065C6}" type="presParOf" srcId="{F6551A1D-03BE-431B-ABCB-6C5A026DCAA4}" destId="{7F0724FE-D633-4191-B2F2-2041184098BB}" srcOrd="0" destOrd="0" presId="urn:microsoft.com/office/officeart/2005/8/layout/matrix1"/>
    <dgm:cxn modelId="{C71F568D-25C4-4C67-ACC5-12C04E6BC162}" type="presParOf" srcId="{F6551A1D-03BE-431B-ABCB-6C5A026DCAA4}" destId="{9721EB0C-1DD8-4309-B5EE-D4B632B41CBE}" srcOrd="1" destOrd="0" presId="urn:microsoft.com/office/officeart/2005/8/layout/matrix1"/>
    <dgm:cxn modelId="{C276A3CC-119C-4BEE-B2A1-E4FC69742E7C}" type="presParOf" srcId="{F6551A1D-03BE-431B-ABCB-6C5A026DCAA4}" destId="{61A60657-9FCF-40F9-8292-37F4D651FEF0}" srcOrd="2" destOrd="0" presId="urn:microsoft.com/office/officeart/2005/8/layout/matrix1"/>
    <dgm:cxn modelId="{685F946B-C73F-4680-8E33-8C3444465650}" type="presParOf" srcId="{F6551A1D-03BE-431B-ABCB-6C5A026DCAA4}" destId="{49D3DCA4-03B1-464E-8AEC-0F8017D8452A}" srcOrd="3" destOrd="0" presId="urn:microsoft.com/office/officeart/2005/8/layout/matrix1"/>
    <dgm:cxn modelId="{E8393220-B936-4DCF-870E-EA50FA0855F1}" type="presParOf" srcId="{F6551A1D-03BE-431B-ABCB-6C5A026DCAA4}" destId="{307407A7-2FD6-4416-B112-4FCE8B847D08}" srcOrd="4" destOrd="0" presId="urn:microsoft.com/office/officeart/2005/8/layout/matrix1"/>
    <dgm:cxn modelId="{3DC3D20F-FF1F-42DF-A319-46150C309C6B}" type="presParOf" srcId="{F6551A1D-03BE-431B-ABCB-6C5A026DCAA4}" destId="{BD973C7B-7B2F-47D2-A834-A0132E45C284}" srcOrd="5" destOrd="0" presId="urn:microsoft.com/office/officeart/2005/8/layout/matrix1"/>
    <dgm:cxn modelId="{274665BE-763A-412A-901C-28390D691322}" type="presParOf" srcId="{F6551A1D-03BE-431B-ABCB-6C5A026DCAA4}" destId="{F35B188F-E8E8-461C-9E8E-B92D6CA5271B}" srcOrd="6" destOrd="0" presId="urn:microsoft.com/office/officeart/2005/8/layout/matrix1"/>
    <dgm:cxn modelId="{C3FCD9C4-34F0-43EA-A89C-BF3E90396CE0}" type="presParOf" srcId="{F6551A1D-03BE-431B-ABCB-6C5A026DCAA4}" destId="{F0BB6B30-5252-40E1-A61F-1179E9955708}" srcOrd="7" destOrd="0" presId="urn:microsoft.com/office/officeart/2005/8/layout/matrix1"/>
    <dgm:cxn modelId="{5C8323E6-F9DE-4A33-BF4F-DD146AE1EDC6}" type="presParOf" srcId="{DB83C842-3FAF-4EC4-9CD0-51F14992F37D}" destId="{AC556FF4-F895-4E1F-85E4-5FC55C55825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F7001-4DE2-445C-82CB-3109FB6E16FC}">
      <dsp:nvSpPr>
        <dsp:cNvPr id="0" name=""/>
        <dsp:cNvSpPr/>
      </dsp:nvSpPr>
      <dsp:spPr>
        <a:xfrm>
          <a:off x="1120475" y="325819"/>
          <a:ext cx="3978042" cy="2010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kumimoji="1" lang="ja-JP" altLang="en-US" sz="2400" b="1" kern="1200" dirty="0">
              <a:solidFill>
                <a:schemeClr val="tx1"/>
              </a:solidFill>
              <a:latin typeface="BIZ UDPゴシック" panose="020B0400000000000000" pitchFamily="50" charset="-128"/>
              <a:ea typeface="BIZ UDPゴシック" panose="020B0400000000000000" pitchFamily="50" charset="-128"/>
            </a:rPr>
            <a:t>修学に不安があるとき</a:t>
          </a:r>
        </a:p>
        <a:p>
          <a:pPr marL="0" lvl="1" indent="0" algn="l" defTabSz="711200">
            <a:lnSpc>
              <a:spcPct val="90000"/>
            </a:lnSpc>
            <a:spcBef>
              <a:spcPct val="0"/>
            </a:spcBef>
            <a:spcAft>
              <a:spcPct val="15000"/>
            </a:spcAft>
            <a:buSzPct val="95000"/>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朝起きられない</a:t>
          </a:r>
        </a:p>
        <a:p>
          <a:pPr marL="0" lvl="1" indent="0" algn="l" defTabSz="711200">
            <a:lnSpc>
              <a:spcPct val="90000"/>
            </a:lnSpc>
            <a:spcBef>
              <a:spcPct val="0"/>
            </a:spcBef>
            <a:spcAft>
              <a:spcPct val="15000"/>
            </a:spcAft>
            <a:buSzPct val="95000"/>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定期試験、課題提出等でのつまづき</a:t>
          </a:r>
          <a:endParaRPr kumimoji="1" lang="en-US" altLang="ja-JP" sz="1600" kern="1200" dirty="0">
            <a:solidFill>
              <a:schemeClr val="tx1"/>
            </a:solidFill>
            <a:latin typeface="BIZ UDPゴシック" panose="020B0400000000000000" pitchFamily="50" charset="-128"/>
            <a:ea typeface="BIZ UDPゴシック" panose="020B0400000000000000" pitchFamily="50" charset="-128"/>
          </a:endParaRPr>
        </a:p>
        <a:p>
          <a:pPr marL="0" lvl="1" indent="0" algn="l" defTabSz="711200">
            <a:lnSpc>
              <a:spcPct val="90000"/>
            </a:lnSpc>
            <a:spcBef>
              <a:spcPct val="0"/>
            </a:spcBef>
            <a:spcAft>
              <a:spcPct val="15000"/>
            </a:spcAft>
            <a:buSzPct val="95000"/>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留年・休学の問題に直面</a:t>
          </a:r>
          <a:endParaRPr lang="en-US" altLang="ja-JP" sz="1600" kern="1200" dirty="0">
            <a:solidFill>
              <a:schemeClr val="tx1"/>
            </a:solidFill>
            <a:latin typeface="BIZ UDPゴシック" panose="020B0400000000000000" pitchFamily="50" charset="-128"/>
            <a:ea typeface="BIZ UDPゴシック" panose="020B0400000000000000" pitchFamily="50" charset="-128"/>
          </a:endParaRPr>
        </a:p>
        <a:p>
          <a:pPr marL="0" lvl="1" indent="0" algn="l" defTabSz="711200">
            <a:lnSpc>
              <a:spcPct val="90000"/>
            </a:lnSpc>
            <a:spcBef>
              <a:spcPct val="0"/>
            </a:spcBef>
            <a:spcAft>
              <a:spcPct val="15000"/>
            </a:spcAft>
            <a:buSzPct val="95000"/>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復学時の不安</a:t>
          </a:r>
          <a:endParaRPr lang="en-US" altLang="ja-JP" sz="1600" kern="1200" dirty="0">
            <a:solidFill>
              <a:schemeClr val="tx1"/>
            </a:solidFill>
            <a:latin typeface="BIZ UDPゴシック" panose="020B0400000000000000" pitchFamily="50" charset="-128"/>
            <a:ea typeface="BIZ UDPゴシック" panose="020B0400000000000000" pitchFamily="50" charset="-128"/>
          </a:endParaRPr>
        </a:p>
      </dsp:txBody>
      <dsp:txXfrm>
        <a:off x="1120475" y="325819"/>
        <a:ext cx="3978042" cy="2010212"/>
      </dsp:txXfrm>
    </dsp:sp>
    <dsp:sp modelId="{0D4F70C8-2614-4770-BADC-7547EDDE61C9}">
      <dsp:nvSpPr>
        <dsp:cNvPr id="0" name=""/>
        <dsp:cNvSpPr/>
      </dsp:nvSpPr>
      <dsp:spPr>
        <a:xfrm>
          <a:off x="5433553" y="325819"/>
          <a:ext cx="4167103" cy="2010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ja-JP" altLang="en-US" sz="2400" b="1" kern="1200" dirty="0">
              <a:solidFill>
                <a:schemeClr val="tx1"/>
              </a:solidFill>
              <a:latin typeface="BIZ UDPゴシック" panose="020B0400000000000000" pitchFamily="50" charset="-128"/>
              <a:ea typeface="BIZ UDPゴシック" panose="020B0400000000000000" pitchFamily="50" charset="-128"/>
            </a:rPr>
            <a:t>対人関係に課題が生じたとき</a:t>
          </a:r>
          <a:endParaRPr kumimoji="1" lang="ja-JP" altLang="en-US" sz="2400" b="1"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リーダーシップがとれない</a:t>
          </a:r>
        </a:p>
        <a:p>
          <a:pPr marL="171450" lvl="1" indent="-171450" algn="l" defTabSz="711200">
            <a:lnSpc>
              <a:spcPct val="90000"/>
            </a:lnSpc>
            <a:spcBef>
              <a:spcPct val="0"/>
            </a:spcBef>
            <a:spcAft>
              <a:spcPct val="15000"/>
            </a:spcAft>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仲間と</a:t>
          </a:r>
          <a:r>
            <a:rPr lang="ja-JP" altLang="en-US" sz="1600" kern="1200" dirty="0">
              <a:solidFill>
                <a:schemeClr val="tx1"/>
              </a:solidFill>
              <a:latin typeface="BIZ UDPゴシック" panose="020B0400000000000000" pitchFamily="50" charset="-128"/>
              <a:ea typeface="BIZ UDPゴシック" panose="020B0400000000000000" pitchFamily="50" charset="-128"/>
            </a:rPr>
            <a:t>の対立</a:t>
          </a:r>
          <a:endParaRPr kumimoji="1" lang="ja-JP" altLang="en-US" sz="1600"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異性とのトラブル</a:t>
          </a:r>
          <a:endParaRPr lang="en-US" altLang="ja-JP" sz="1600"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孤立</a:t>
          </a:r>
          <a:endParaRPr lang="en-US" altLang="ja-JP" sz="1600" kern="1200" dirty="0">
            <a:solidFill>
              <a:schemeClr val="tx1"/>
            </a:solidFill>
            <a:latin typeface="BIZ UDPゴシック" panose="020B0400000000000000" pitchFamily="50" charset="-128"/>
            <a:ea typeface="BIZ UDPゴシック" panose="020B0400000000000000" pitchFamily="50" charset="-128"/>
          </a:endParaRPr>
        </a:p>
      </dsp:txBody>
      <dsp:txXfrm>
        <a:off x="5433553" y="325819"/>
        <a:ext cx="4167103" cy="2010212"/>
      </dsp:txXfrm>
    </dsp:sp>
    <dsp:sp modelId="{1E6814FA-31CF-48E4-A5D4-3D56980CC368}">
      <dsp:nvSpPr>
        <dsp:cNvPr id="0" name=""/>
        <dsp:cNvSpPr/>
      </dsp:nvSpPr>
      <dsp:spPr>
        <a:xfrm>
          <a:off x="0" y="2671067"/>
          <a:ext cx="3350354" cy="2010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kumimoji="1" lang="ja-JP" altLang="en-US" sz="2400" b="1" kern="1200" dirty="0">
              <a:solidFill>
                <a:schemeClr val="tx1"/>
              </a:solidFill>
              <a:latin typeface="BIZ UDPゴシック" panose="020B0400000000000000" pitchFamily="50" charset="-128"/>
              <a:ea typeface="BIZ UDPゴシック" panose="020B0400000000000000" pitchFamily="50" charset="-128"/>
            </a:rPr>
            <a:t>進路</a:t>
          </a:r>
          <a:r>
            <a:rPr lang="ja-JP" altLang="en-US" sz="2400" b="1" kern="1200" dirty="0">
              <a:solidFill>
                <a:schemeClr val="tx1"/>
              </a:solidFill>
              <a:latin typeface="BIZ UDPゴシック" panose="020B0400000000000000" pitchFamily="50" charset="-128"/>
              <a:ea typeface="BIZ UDPゴシック" panose="020B0400000000000000" pitchFamily="50" charset="-128"/>
            </a:rPr>
            <a:t>に不安があるとき</a:t>
          </a:r>
          <a:endParaRPr kumimoji="1" lang="ja-JP" altLang="en-US" sz="2400" b="1"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就活のプレッシャー</a:t>
          </a:r>
        </a:p>
        <a:p>
          <a:pPr marL="171450" lvl="1" indent="-171450" algn="l" defTabSz="711200">
            <a:lnSpc>
              <a:spcPct val="90000"/>
            </a:lnSpc>
            <a:spcBef>
              <a:spcPct val="0"/>
            </a:spcBef>
            <a:spcAft>
              <a:spcPct val="15000"/>
            </a:spcAft>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他者との比較</a:t>
          </a:r>
        </a:p>
        <a:p>
          <a:pPr marL="171450" lvl="1" indent="-171450" algn="l" defTabSz="711200">
            <a:lnSpc>
              <a:spcPct val="90000"/>
            </a:lnSpc>
            <a:spcBef>
              <a:spcPct val="0"/>
            </a:spcBef>
            <a:spcAft>
              <a:spcPct val="15000"/>
            </a:spcAft>
            <a:buFont typeface="Arial" panose="020B0604020202020204" pitchFamily="34" charset="0"/>
            <a:buChar char="•"/>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 進路への迷い</a:t>
          </a:r>
        </a:p>
      </dsp:txBody>
      <dsp:txXfrm>
        <a:off x="0" y="2671067"/>
        <a:ext cx="3350354" cy="2010212"/>
      </dsp:txXfrm>
    </dsp:sp>
    <dsp:sp modelId="{E12A18CE-D04F-4256-8A37-C6CE994B83CC}">
      <dsp:nvSpPr>
        <dsp:cNvPr id="0" name=""/>
        <dsp:cNvSpPr/>
      </dsp:nvSpPr>
      <dsp:spPr>
        <a:xfrm>
          <a:off x="3685389" y="2671067"/>
          <a:ext cx="3350354" cy="2010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kumimoji="1" lang="ja-JP" altLang="en-US" sz="2400" b="1" kern="1200" dirty="0">
              <a:solidFill>
                <a:schemeClr val="tx1"/>
              </a:solidFill>
              <a:latin typeface="BIZ UDPゴシック" panose="020B0400000000000000" pitchFamily="50" charset="-128"/>
              <a:ea typeface="BIZ UDPゴシック" panose="020B0400000000000000" pitchFamily="50" charset="-128"/>
            </a:rPr>
            <a:t>家庭</a:t>
          </a:r>
          <a:r>
            <a:rPr lang="ja-JP" altLang="en-US" sz="2400" b="1" kern="1200" dirty="0">
              <a:solidFill>
                <a:schemeClr val="tx1"/>
              </a:solidFill>
              <a:latin typeface="BIZ UDPゴシック" panose="020B0400000000000000" pitchFamily="50" charset="-128"/>
              <a:ea typeface="BIZ UDPゴシック" panose="020B0400000000000000" pitchFamily="50" charset="-128"/>
            </a:rPr>
            <a:t>に</a:t>
          </a:r>
          <a:r>
            <a:rPr kumimoji="1" lang="ja-JP" altLang="en-US" sz="2400" b="1" kern="1200" dirty="0">
              <a:solidFill>
                <a:schemeClr val="tx1"/>
              </a:solidFill>
              <a:latin typeface="BIZ UDPゴシック" panose="020B0400000000000000" pitchFamily="50" charset="-128"/>
              <a:ea typeface="BIZ UDPゴシック" panose="020B0400000000000000" pitchFamily="50" charset="-128"/>
            </a:rPr>
            <a:t>問題があるとき</a:t>
          </a: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家族の健康問題</a:t>
          </a:r>
          <a:endParaRPr kumimoji="1" lang="ja-JP" altLang="en-US" sz="1600"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両親の離別</a:t>
          </a:r>
          <a:endParaRPr kumimoji="1" lang="ja-JP" altLang="en-US" sz="1600"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保護者と不仲</a:t>
          </a:r>
          <a:endParaRPr kumimoji="1" lang="ja-JP" altLang="en-US" sz="1600" kern="1200" dirty="0">
            <a:solidFill>
              <a:schemeClr val="tx1"/>
            </a:solidFill>
            <a:latin typeface="BIZ UDPゴシック" panose="020B0400000000000000" pitchFamily="50" charset="-128"/>
            <a:ea typeface="BIZ UDPゴシック" panose="020B0400000000000000" pitchFamily="50" charset="-128"/>
          </a:endParaRPr>
        </a:p>
      </dsp:txBody>
      <dsp:txXfrm>
        <a:off x="3685389" y="2671067"/>
        <a:ext cx="3350354" cy="2010212"/>
      </dsp:txXfrm>
    </dsp:sp>
    <dsp:sp modelId="{EFE1C521-79AF-4BC4-8741-817F9878CB65}">
      <dsp:nvSpPr>
        <dsp:cNvPr id="0" name=""/>
        <dsp:cNvSpPr/>
      </dsp:nvSpPr>
      <dsp:spPr>
        <a:xfrm>
          <a:off x="7370778" y="2671067"/>
          <a:ext cx="3350354" cy="20102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kumimoji="1" lang="ja-JP" altLang="en-US" sz="2400" b="1" kern="1200" dirty="0">
              <a:solidFill>
                <a:schemeClr val="tx1"/>
              </a:solidFill>
              <a:latin typeface="BIZ UDPゴシック" panose="020B0400000000000000" pitchFamily="50" charset="-128"/>
              <a:ea typeface="BIZ UDPゴシック" panose="020B0400000000000000" pitchFamily="50" charset="-128"/>
            </a:rPr>
            <a:t>健康問題が生じたとき</a:t>
          </a: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身体疾患</a:t>
          </a:r>
          <a:endParaRPr kumimoji="1" lang="ja-JP" altLang="en-US" sz="1600" kern="1200" dirty="0">
            <a:solidFill>
              <a:schemeClr val="tx1"/>
            </a:solidFill>
            <a:latin typeface="BIZ UDPゴシック" panose="020B0400000000000000" pitchFamily="50" charset="-128"/>
            <a:ea typeface="BIZ UDPゴシック" panose="020B0400000000000000" pitchFamily="50" charset="-128"/>
          </a:endParaRPr>
        </a:p>
        <a:p>
          <a:pPr marL="171450" lvl="1" indent="-171450" algn="l" defTabSz="711200">
            <a:lnSpc>
              <a:spcPct val="90000"/>
            </a:lnSpc>
            <a:spcBef>
              <a:spcPct val="0"/>
            </a:spcBef>
            <a:spcAft>
              <a:spcPct val="15000"/>
            </a:spcAft>
            <a:buFont typeface="Arial" panose="020B0604020202020204" pitchFamily="34" charset="0"/>
            <a:buChar char="•"/>
          </a:pPr>
          <a:r>
            <a:rPr lang="ja-JP" altLang="en-US" sz="1600" kern="1200" dirty="0">
              <a:solidFill>
                <a:schemeClr val="tx1"/>
              </a:solidFill>
              <a:latin typeface="BIZ UDPゴシック" panose="020B0400000000000000" pitchFamily="50" charset="-128"/>
              <a:ea typeface="BIZ UDPゴシック" panose="020B0400000000000000" pitchFamily="50" charset="-128"/>
            </a:rPr>
            <a:t> 精神疾患　　　　　　　　　　　</a:t>
          </a:r>
          <a:endParaRPr kumimoji="1" lang="ja-JP" altLang="en-US" sz="1600" kern="1200" dirty="0">
            <a:solidFill>
              <a:schemeClr val="tx1"/>
            </a:solidFill>
            <a:latin typeface="BIZ UDPゴシック" panose="020B0400000000000000" pitchFamily="50" charset="-128"/>
            <a:ea typeface="BIZ UDPゴシック" panose="020B0400000000000000" pitchFamily="50" charset="-128"/>
          </a:endParaRPr>
        </a:p>
      </dsp:txBody>
      <dsp:txXfrm>
        <a:off x="7370778" y="2671067"/>
        <a:ext cx="3350354" cy="2010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5613E-D64F-49FE-A838-606B277C4936}">
      <dsp:nvSpPr>
        <dsp:cNvPr id="0" name=""/>
        <dsp:cNvSpPr/>
      </dsp:nvSpPr>
      <dsp:spPr>
        <a:xfrm>
          <a:off x="2308401" y="1726"/>
          <a:ext cx="2676473" cy="2676473"/>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47295" tIns="50800" rIns="147295" bIns="50800" numCol="1" spcCol="1270" anchor="ctr" anchorCtr="0">
          <a:noAutofit/>
        </a:bodyPr>
        <a:lstStyle/>
        <a:p>
          <a:pPr marL="0" lvl="0" indent="0" algn="ctr" defTabSz="1778000">
            <a:lnSpc>
              <a:spcPct val="90000"/>
            </a:lnSpc>
            <a:spcBef>
              <a:spcPct val="0"/>
            </a:spcBef>
            <a:spcAft>
              <a:spcPct val="35000"/>
            </a:spcAft>
            <a:buNone/>
          </a:pPr>
          <a:r>
            <a:rPr kumimoji="1" lang="ja-JP" altLang="en-US" sz="4000" b="1" kern="1200" dirty="0"/>
            <a:t>学生</a:t>
          </a:r>
        </a:p>
      </dsp:txBody>
      <dsp:txXfrm>
        <a:off x="2700361" y="393686"/>
        <a:ext cx="1892553" cy="1892553"/>
      </dsp:txXfrm>
    </dsp:sp>
    <dsp:sp modelId="{6BFF9514-E528-41C2-9B7D-E457FDA09CD4}">
      <dsp:nvSpPr>
        <dsp:cNvPr id="0" name=""/>
        <dsp:cNvSpPr/>
      </dsp:nvSpPr>
      <dsp:spPr>
        <a:xfrm>
          <a:off x="4449580" y="1726"/>
          <a:ext cx="2676473" cy="2676473"/>
        </a:xfrm>
        <a:prstGeom prst="ellipse">
          <a:avLst/>
        </a:prstGeom>
        <a:solidFill>
          <a:schemeClr val="accent5">
            <a:alpha val="50000"/>
            <a:hueOff val="-6758543"/>
            <a:satOff val="-17419"/>
            <a:lumOff val="-117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39370" rIns="0" bIns="39370" numCol="1" spcCol="1270" anchor="ctr" anchorCtr="0">
          <a:noAutofit/>
        </a:bodyPr>
        <a:lstStyle/>
        <a:p>
          <a:pPr marL="0" lvl="0" indent="0" algn="ctr" defTabSz="1377950">
            <a:lnSpc>
              <a:spcPct val="90000"/>
            </a:lnSpc>
            <a:spcBef>
              <a:spcPct val="0"/>
            </a:spcBef>
            <a:spcAft>
              <a:spcPct val="35000"/>
            </a:spcAft>
            <a:buNone/>
          </a:pPr>
          <a:r>
            <a:rPr kumimoji="1" lang="ja-JP" altLang="en-US" sz="3100" b="1" kern="1200" dirty="0"/>
            <a:t>大学環境</a:t>
          </a:r>
          <a:r>
            <a:rPr kumimoji="1" lang="en-US" altLang="ja-JP" sz="2800" b="1" kern="1200" dirty="0"/>
            <a:t>(</a:t>
          </a:r>
          <a:r>
            <a:rPr kumimoji="1" lang="ja-JP" altLang="en-US" sz="2800" b="1" kern="1200" dirty="0"/>
            <a:t>学生生活</a:t>
          </a:r>
          <a:r>
            <a:rPr kumimoji="1" lang="en-US" altLang="ja-JP" sz="2800" b="1" kern="1200" dirty="0"/>
            <a:t>)</a:t>
          </a:r>
          <a:endParaRPr kumimoji="1" lang="ja-JP" altLang="en-US" sz="3100" b="1" kern="1200" dirty="0"/>
        </a:p>
      </dsp:txBody>
      <dsp:txXfrm>
        <a:off x="4841540" y="393686"/>
        <a:ext cx="1892553" cy="1892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88305-AA60-4F2D-AAB9-793710703921}">
      <dsp:nvSpPr>
        <dsp:cNvPr id="0" name=""/>
        <dsp:cNvSpPr/>
      </dsp:nvSpPr>
      <dsp:spPr>
        <a:xfrm>
          <a:off x="0" y="0"/>
          <a:ext cx="6113795" cy="6113795"/>
        </a:xfrm>
        <a:prstGeom prst="pie">
          <a:avLst>
            <a:gd name="adj1" fmla="val 5400000"/>
            <a:gd name="adj2" fmla="val 1620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E71D1-327F-4FBB-B67B-640BF2DCBB5D}">
      <dsp:nvSpPr>
        <dsp:cNvPr id="0" name=""/>
        <dsp:cNvSpPr/>
      </dsp:nvSpPr>
      <dsp:spPr>
        <a:xfrm>
          <a:off x="3056897" y="0"/>
          <a:ext cx="7912508" cy="6113795"/>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ja-JP" altLang="en-US" sz="2500" kern="1200" dirty="0">
              <a:latin typeface="BIZ UDPゴシック" panose="020B0400000000000000" pitchFamily="50" charset="-128"/>
              <a:ea typeface="BIZ UDPゴシック" panose="020B0400000000000000" pitchFamily="50" charset="-128"/>
            </a:rPr>
            <a:t>一次予防</a:t>
          </a:r>
          <a:br>
            <a:rPr lang="en-US" altLang="ja-JP" sz="2500" kern="1200" dirty="0">
              <a:latin typeface="BIZ UDPゴシック" panose="020B0400000000000000" pitchFamily="50" charset="-128"/>
              <a:ea typeface="BIZ UDPゴシック" panose="020B0400000000000000" pitchFamily="50" charset="-128"/>
            </a:rPr>
          </a:br>
          <a:r>
            <a:rPr lang="ja-JP" altLang="en-US" sz="2500" kern="1200" dirty="0">
              <a:latin typeface="BIZ UDPゴシック" panose="020B0400000000000000" pitchFamily="50" charset="-128"/>
              <a:ea typeface="BIZ UDPゴシック" panose="020B0400000000000000" pitchFamily="50" charset="-128"/>
            </a:rPr>
            <a:t>（自殺する気持ちを防ぐ）</a:t>
          </a:r>
          <a:endParaRPr kumimoji="1" lang="ja-JP" altLang="en-US" sz="2500" kern="1200" dirty="0"/>
        </a:p>
      </dsp:txBody>
      <dsp:txXfrm>
        <a:off x="3056897" y="0"/>
        <a:ext cx="3956254" cy="1299181"/>
      </dsp:txXfrm>
    </dsp:sp>
    <dsp:sp modelId="{6D514DCA-7EED-4A1E-B8D6-4F01D9A746F3}">
      <dsp:nvSpPr>
        <dsp:cNvPr id="0" name=""/>
        <dsp:cNvSpPr/>
      </dsp:nvSpPr>
      <dsp:spPr>
        <a:xfrm>
          <a:off x="802435" y="1299181"/>
          <a:ext cx="4508923" cy="4508923"/>
        </a:xfrm>
        <a:prstGeom prst="pie">
          <a:avLst>
            <a:gd name="adj1" fmla="val 5400000"/>
            <a:gd name="adj2" fmla="val 1620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8F32C-2398-4B81-B83B-EE86EDE0A2B9}">
      <dsp:nvSpPr>
        <dsp:cNvPr id="0" name=""/>
        <dsp:cNvSpPr/>
      </dsp:nvSpPr>
      <dsp:spPr>
        <a:xfrm>
          <a:off x="3056897" y="1299181"/>
          <a:ext cx="7912508" cy="4508923"/>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ja-JP" altLang="en-US" sz="2500" kern="1200" dirty="0">
              <a:latin typeface="BIZ UDPゴシック" panose="020B0400000000000000" pitchFamily="50" charset="-128"/>
              <a:ea typeface="BIZ UDPゴシック" panose="020B0400000000000000" pitchFamily="50" charset="-128"/>
            </a:rPr>
            <a:t>二次予防</a:t>
          </a:r>
          <a:br>
            <a:rPr lang="en-US" altLang="ja-JP" sz="2500" kern="1200" dirty="0">
              <a:latin typeface="BIZ UDPゴシック" panose="020B0400000000000000" pitchFamily="50" charset="-128"/>
              <a:ea typeface="BIZ UDPゴシック" panose="020B0400000000000000" pitchFamily="50" charset="-128"/>
            </a:rPr>
          </a:br>
          <a:r>
            <a:rPr lang="ja-JP" altLang="en-US" sz="2500" kern="1200" dirty="0">
              <a:latin typeface="BIZ UDPゴシック" panose="020B0400000000000000" pitchFamily="50" charset="-128"/>
              <a:ea typeface="BIZ UDPゴシック" panose="020B0400000000000000" pitchFamily="50" charset="-128"/>
            </a:rPr>
            <a:t>（自殺行動を防ぐ）</a:t>
          </a:r>
          <a:endParaRPr lang="en-US" altLang="ja-JP" sz="2500" kern="1200" dirty="0">
            <a:latin typeface="BIZ UDPゴシック" panose="020B0400000000000000" pitchFamily="50" charset="-128"/>
            <a:ea typeface="BIZ UDPゴシック" panose="020B0400000000000000" pitchFamily="50" charset="-128"/>
          </a:endParaRPr>
        </a:p>
      </dsp:txBody>
      <dsp:txXfrm>
        <a:off x="3056897" y="1299181"/>
        <a:ext cx="3956254" cy="1299181"/>
      </dsp:txXfrm>
    </dsp:sp>
    <dsp:sp modelId="{1D034189-7E1E-4B18-8383-EC7323939ED5}">
      <dsp:nvSpPr>
        <dsp:cNvPr id="0" name=""/>
        <dsp:cNvSpPr/>
      </dsp:nvSpPr>
      <dsp:spPr>
        <a:xfrm>
          <a:off x="1604871" y="2598362"/>
          <a:ext cx="2904052" cy="2904052"/>
        </a:xfrm>
        <a:prstGeom prst="pie">
          <a:avLst>
            <a:gd name="adj1" fmla="val 5400000"/>
            <a:gd name="adj2" fmla="val 1620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9CF47-BF9A-424D-93AE-F6CA016F624A}">
      <dsp:nvSpPr>
        <dsp:cNvPr id="0" name=""/>
        <dsp:cNvSpPr/>
      </dsp:nvSpPr>
      <dsp:spPr>
        <a:xfrm>
          <a:off x="3056897" y="2598362"/>
          <a:ext cx="7912508" cy="2904052"/>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ja-JP" altLang="en-US" sz="2500" kern="1200" dirty="0">
              <a:latin typeface="BIZ UDPゴシック" panose="020B0400000000000000" pitchFamily="50" charset="-128"/>
              <a:ea typeface="BIZ UDPゴシック" panose="020B0400000000000000" pitchFamily="50" charset="-128"/>
            </a:rPr>
            <a:t>三次予防</a:t>
          </a:r>
          <a:br>
            <a:rPr lang="en-US" altLang="ja-JP" sz="2500" kern="1200" dirty="0">
              <a:latin typeface="BIZ UDPゴシック" panose="020B0400000000000000" pitchFamily="50" charset="-128"/>
              <a:ea typeface="BIZ UDPゴシック" panose="020B0400000000000000" pitchFamily="50" charset="-128"/>
            </a:rPr>
          </a:br>
          <a:r>
            <a:rPr lang="ja-JP" altLang="en-US" sz="2500" kern="1200" dirty="0">
              <a:latin typeface="BIZ UDPゴシック" panose="020B0400000000000000" pitchFamily="50" charset="-128"/>
              <a:ea typeface="BIZ UDPゴシック" panose="020B0400000000000000" pitchFamily="50" charset="-128"/>
            </a:rPr>
            <a:t>（さらなる自殺行動を防ぐ）</a:t>
          </a:r>
          <a:endParaRPr kumimoji="1" lang="en-US" altLang="ja-JP" sz="2500" kern="1200" dirty="0">
            <a:latin typeface="BIZ UDPゴシック" panose="020B0400000000000000" pitchFamily="50" charset="-128"/>
            <a:ea typeface="BIZ UDPゴシック" panose="020B0400000000000000" pitchFamily="50" charset="-128"/>
          </a:endParaRPr>
        </a:p>
      </dsp:txBody>
      <dsp:txXfrm>
        <a:off x="3056897" y="2598362"/>
        <a:ext cx="3956254" cy="1299181"/>
      </dsp:txXfrm>
    </dsp:sp>
    <dsp:sp modelId="{A4EA1F20-7EA6-4FE8-BBB0-127D40F5E282}">
      <dsp:nvSpPr>
        <dsp:cNvPr id="0" name=""/>
        <dsp:cNvSpPr/>
      </dsp:nvSpPr>
      <dsp:spPr>
        <a:xfrm>
          <a:off x="2407306" y="3897544"/>
          <a:ext cx="1299181" cy="1299181"/>
        </a:xfrm>
        <a:prstGeom prst="pie">
          <a:avLst>
            <a:gd name="adj1" fmla="val 5400000"/>
            <a:gd name="adj2" fmla="val 1620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4D18C-0FA1-44E8-912B-1481FBCE6DB2}">
      <dsp:nvSpPr>
        <dsp:cNvPr id="0" name=""/>
        <dsp:cNvSpPr/>
      </dsp:nvSpPr>
      <dsp:spPr>
        <a:xfrm>
          <a:off x="3056897" y="3897544"/>
          <a:ext cx="7912508" cy="1299181"/>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ja-JP" altLang="en-US" sz="2500" kern="1200">
              <a:latin typeface="BIZ UDPゴシック" panose="020B0400000000000000" pitchFamily="50" charset="-128"/>
              <a:ea typeface="BIZ UDPゴシック" panose="020B0400000000000000" pitchFamily="50" charset="-128"/>
            </a:rPr>
            <a:t>その他</a:t>
          </a:r>
          <a:endParaRPr lang="en-US" altLang="ja-JP" sz="2500" kern="1200" dirty="0">
            <a:latin typeface="BIZ UDPゴシック" panose="020B0400000000000000" pitchFamily="50" charset="-128"/>
            <a:ea typeface="BIZ UDPゴシック" panose="020B0400000000000000" pitchFamily="50" charset="-128"/>
          </a:endParaRPr>
        </a:p>
      </dsp:txBody>
      <dsp:txXfrm>
        <a:off x="3056897" y="3897544"/>
        <a:ext cx="3956254" cy="1299181"/>
      </dsp:txXfrm>
    </dsp:sp>
    <dsp:sp modelId="{570D663D-907E-40C8-987F-A5571DBF064C}">
      <dsp:nvSpPr>
        <dsp:cNvPr id="0" name=""/>
        <dsp:cNvSpPr/>
      </dsp:nvSpPr>
      <dsp:spPr>
        <a:xfrm>
          <a:off x="7013151" y="0"/>
          <a:ext cx="3956254" cy="12991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ja-JP" altLang="en-US" sz="1400" kern="1200" dirty="0">
              <a:latin typeface="BIZ UDPゴシック" panose="020B0400000000000000" pitchFamily="50" charset="-128"/>
              <a:ea typeface="BIZ UDPゴシック" panose="020B0400000000000000" pitchFamily="50" charset="-128"/>
            </a:rPr>
            <a:t>学生向け啓発キャンペーン</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dirty="0">
              <a:latin typeface="BIZ UDPゴシック" panose="020B0400000000000000" pitchFamily="50" charset="-128"/>
              <a:ea typeface="BIZ UDPゴシック" panose="020B0400000000000000" pitchFamily="50" charset="-128"/>
            </a:rPr>
            <a:t>ピアサポート教育</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dirty="0">
              <a:latin typeface="BIZ UDPゴシック" panose="020B0400000000000000" pitchFamily="50" charset="-128"/>
              <a:ea typeface="BIZ UDPゴシック" panose="020B0400000000000000" pitchFamily="50" charset="-128"/>
            </a:rPr>
            <a:t>教職員むけ</a:t>
          </a:r>
          <a:r>
            <a:rPr lang="en-US" altLang="ja-JP" sz="1400" kern="1200" dirty="0">
              <a:latin typeface="BIZ UDPゴシック" panose="020B0400000000000000" pitchFamily="50" charset="-128"/>
              <a:ea typeface="BIZ UDPゴシック" panose="020B0400000000000000" pitchFamily="50" charset="-128"/>
            </a:rPr>
            <a:t>FD</a:t>
          </a:r>
          <a:r>
            <a:rPr lang="ja-JP" altLang="en-US" sz="1400" kern="1200" dirty="0">
              <a:latin typeface="BIZ UDPゴシック" panose="020B0400000000000000" pitchFamily="50" charset="-128"/>
              <a:ea typeface="BIZ UDPゴシック" panose="020B0400000000000000" pitchFamily="50" charset="-128"/>
            </a:rPr>
            <a:t>研修</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dirty="0">
              <a:latin typeface="BIZ UDPゴシック" panose="020B0400000000000000" pitchFamily="50" charset="-128"/>
              <a:ea typeface="BIZ UDPゴシック" panose="020B0400000000000000" pitchFamily="50" charset="-128"/>
            </a:rPr>
            <a:t>学生相談によるカウンセリング</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kumimoji="1" lang="ja-JP" altLang="en-US" sz="1400" kern="1200" dirty="0">
              <a:latin typeface="BIZ UDPゴシック" panose="020B0400000000000000" pitchFamily="50" charset="-128"/>
              <a:ea typeface="BIZ UDPゴシック" panose="020B0400000000000000" pitchFamily="50" charset="-128"/>
            </a:rPr>
            <a:t>自殺予防教育</a:t>
          </a:r>
          <a:endParaRPr kumimoji="1" lang="en-US" altLang="ja-JP" sz="1400" kern="1200" dirty="0">
            <a:latin typeface="BIZ UDPゴシック" panose="020B0400000000000000" pitchFamily="50" charset="-128"/>
            <a:ea typeface="BIZ UDPゴシック" panose="020B0400000000000000" pitchFamily="50" charset="-128"/>
          </a:endParaRPr>
        </a:p>
      </dsp:txBody>
      <dsp:txXfrm>
        <a:off x="7013151" y="0"/>
        <a:ext cx="3956254" cy="1299181"/>
      </dsp:txXfrm>
    </dsp:sp>
    <dsp:sp modelId="{C3145CAB-E464-4FD6-94EF-085A0E359499}">
      <dsp:nvSpPr>
        <dsp:cNvPr id="0" name=""/>
        <dsp:cNvSpPr/>
      </dsp:nvSpPr>
      <dsp:spPr>
        <a:xfrm>
          <a:off x="7013151" y="1299181"/>
          <a:ext cx="3956254" cy="12991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altLang="ja-JP" sz="1400" kern="1200">
              <a:latin typeface="BIZ UDPゴシック" panose="020B0400000000000000" pitchFamily="50" charset="-128"/>
              <a:ea typeface="BIZ UDPゴシック" panose="020B0400000000000000" pitchFamily="50" charset="-128"/>
            </a:rPr>
            <a:t>UPI, PHQ, K10 </a:t>
          </a:r>
          <a:r>
            <a:rPr lang="ja-JP" altLang="en-US" sz="1400" kern="1200">
              <a:latin typeface="BIZ UDPゴシック" panose="020B0400000000000000" pitchFamily="50" charset="-128"/>
              <a:ea typeface="BIZ UDPゴシック" panose="020B0400000000000000" pitchFamily="50" charset="-128"/>
            </a:rPr>
            <a:t>などを用いたスクリーニング</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a:latin typeface="BIZ UDPゴシック" panose="020B0400000000000000" pitchFamily="50" charset="-128"/>
              <a:ea typeface="BIZ UDPゴシック" panose="020B0400000000000000" pitchFamily="50" charset="-128"/>
            </a:rPr>
            <a:t>ゲートキーパー研修プログラム</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dirty="0">
              <a:latin typeface="BIZ UDPゴシック" panose="020B0400000000000000" pitchFamily="50" charset="-128"/>
              <a:ea typeface="BIZ UDPゴシック" panose="020B0400000000000000" pitchFamily="50" charset="-128"/>
            </a:rPr>
            <a:t>ハイリスク学生へのアウトリーチ</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a:latin typeface="BIZ UDPゴシック" panose="020B0400000000000000" pitchFamily="50" charset="-128"/>
              <a:ea typeface="BIZ UDPゴシック" panose="020B0400000000000000" pitchFamily="50" charset="-128"/>
            </a:rPr>
            <a:t>精神科による治療</a:t>
          </a:r>
          <a:endParaRPr lang="en-US" altLang="ja-JP" sz="1400" kern="1200" dirty="0">
            <a:latin typeface="BIZ UDPゴシック" panose="020B0400000000000000" pitchFamily="50" charset="-128"/>
            <a:ea typeface="BIZ UDPゴシック" panose="020B0400000000000000" pitchFamily="50" charset="-128"/>
          </a:endParaRPr>
        </a:p>
      </dsp:txBody>
      <dsp:txXfrm>
        <a:off x="7013151" y="1299181"/>
        <a:ext cx="3956254" cy="1299181"/>
      </dsp:txXfrm>
    </dsp:sp>
    <dsp:sp modelId="{6A719492-7E24-4817-BAB0-F04B8AACCB57}">
      <dsp:nvSpPr>
        <dsp:cNvPr id="0" name=""/>
        <dsp:cNvSpPr/>
      </dsp:nvSpPr>
      <dsp:spPr>
        <a:xfrm>
          <a:off x="7013151" y="2598362"/>
          <a:ext cx="3956254" cy="12991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ja-JP" altLang="en-US" sz="1400" kern="1200">
              <a:latin typeface="BIZ UDPゴシック" panose="020B0400000000000000" pitchFamily="50" charset="-128"/>
              <a:ea typeface="BIZ UDPゴシック" panose="020B0400000000000000" pitchFamily="50" charset="-128"/>
            </a:rPr>
            <a:t>家族・友人へのサポート活動</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a:latin typeface="BIZ UDPゴシック" panose="020B0400000000000000" pitchFamily="50" charset="-128"/>
              <a:ea typeface="BIZ UDPゴシック" panose="020B0400000000000000" pitchFamily="50" charset="-128"/>
            </a:rPr>
            <a:t>群発自殺の予防活動</a:t>
          </a:r>
          <a:endParaRPr lang="en-US" altLang="ja-JP" sz="1400" kern="1200" dirty="0">
            <a:latin typeface="BIZ UDPゴシック" panose="020B0400000000000000" pitchFamily="50" charset="-128"/>
            <a:ea typeface="BIZ UDPゴシック" panose="020B0400000000000000" pitchFamily="50" charset="-128"/>
          </a:endParaRPr>
        </a:p>
      </dsp:txBody>
      <dsp:txXfrm>
        <a:off x="7013151" y="2598362"/>
        <a:ext cx="3956254" cy="1299181"/>
      </dsp:txXfrm>
    </dsp:sp>
    <dsp:sp modelId="{880CCFF1-3A52-4E95-8B86-14729EB0A495}">
      <dsp:nvSpPr>
        <dsp:cNvPr id="0" name=""/>
        <dsp:cNvSpPr/>
      </dsp:nvSpPr>
      <dsp:spPr>
        <a:xfrm>
          <a:off x="7013151" y="3897544"/>
          <a:ext cx="3956254" cy="12991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ja-JP" altLang="en-US" sz="1400" kern="1200">
              <a:latin typeface="BIZ UDPゴシック" panose="020B0400000000000000" pitchFamily="50" charset="-128"/>
              <a:ea typeface="BIZ UDPゴシック" panose="020B0400000000000000" pitchFamily="50" charset="-128"/>
            </a:rPr>
            <a:t>物理的対策</a:t>
          </a:r>
          <a:endParaRPr lang="en-US" altLang="ja-JP" sz="1400" kern="1200" dirty="0">
            <a:latin typeface="BIZ UDPゴシック" panose="020B0400000000000000" pitchFamily="50" charset="-128"/>
            <a:ea typeface="BIZ UDPゴシック" panose="020B0400000000000000" pitchFamily="50" charset="-128"/>
          </a:endParaRPr>
        </a:p>
        <a:p>
          <a:pPr marL="114300" lvl="1" indent="-114300" algn="l" defTabSz="622300">
            <a:lnSpc>
              <a:spcPct val="90000"/>
            </a:lnSpc>
            <a:spcBef>
              <a:spcPct val="0"/>
            </a:spcBef>
            <a:spcAft>
              <a:spcPct val="15000"/>
            </a:spcAft>
            <a:buChar char="•"/>
          </a:pPr>
          <a:r>
            <a:rPr lang="ja-JP" altLang="en-US" sz="1400" kern="1200">
              <a:latin typeface="BIZ UDPゴシック" panose="020B0400000000000000" pitchFamily="50" charset="-128"/>
              <a:ea typeface="BIZ UDPゴシック" panose="020B0400000000000000" pitchFamily="50" charset="-128"/>
            </a:rPr>
            <a:t>ＳＮＳ対策</a:t>
          </a:r>
          <a:endParaRPr lang="en-US" altLang="ja-JP" sz="1400" kern="1200" dirty="0">
            <a:latin typeface="BIZ UDPゴシック" panose="020B0400000000000000" pitchFamily="50" charset="-128"/>
            <a:ea typeface="BIZ UDPゴシック" panose="020B0400000000000000" pitchFamily="50" charset="-128"/>
          </a:endParaRPr>
        </a:p>
      </dsp:txBody>
      <dsp:txXfrm>
        <a:off x="7013151" y="3897544"/>
        <a:ext cx="3956254" cy="1299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724FE-D633-4191-B2F2-2041184098BB}">
      <dsp:nvSpPr>
        <dsp:cNvPr id="0" name=""/>
        <dsp:cNvSpPr/>
      </dsp:nvSpPr>
      <dsp:spPr>
        <a:xfrm rot="16200000">
          <a:off x="377222" y="-377222"/>
          <a:ext cx="1987537" cy="274198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kumimoji="1" lang="ja-JP" altLang="en-US" sz="2600" b="0" kern="1200" dirty="0">
              <a:latin typeface="BIZ UDPゴシック" panose="020B0400000000000000" pitchFamily="50" charset="-128"/>
              <a:ea typeface="BIZ UDPゴシック" panose="020B0400000000000000" pitchFamily="50" charset="-128"/>
            </a:rPr>
            <a:t>休学・</a:t>
          </a:r>
          <a:br>
            <a:rPr kumimoji="1" lang="en-US" altLang="ja-JP" sz="2600" b="0" kern="1200" dirty="0">
              <a:latin typeface="BIZ UDPゴシック" panose="020B0400000000000000" pitchFamily="50" charset="-128"/>
              <a:ea typeface="BIZ UDPゴシック" panose="020B0400000000000000" pitchFamily="50" charset="-128"/>
            </a:rPr>
          </a:br>
          <a:r>
            <a:rPr kumimoji="1" lang="ja-JP" altLang="en-US" sz="2600" b="0" kern="1200" dirty="0">
              <a:latin typeface="BIZ UDPゴシック" panose="020B0400000000000000" pitchFamily="50" charset="-128"/>
              <a:ea typeface="BIZ UDPゴシック" panose="020B0400000000000000" pitchFamily="50" charset="-128"/>
            </a:rPr>
            <a:t>留年生対策</a:t>
          </a:r>
          <a:endParaRPr kumimoji="1" lang="ja-JP" altLang="en-US" sz="2600" b="0" kern="1200" dirty="0"/>
        </a:p>
      </dsp:txBody>
      <dsp:txXfrm rot="5400000">
        <a:off x="-1" y="1"/>
        <a:ext cx="2741982" cy="1490652"/>
      </dsp:txXfrm>
    </dsp:sp>
    <dsp:sp modelId="{61A60657-9FCF-40F9-8292-37F4D651FEF0}">
      <dsp:nvSpPr>
        <dsp:cNvPr id="0" name=""/>
        <dsp:cNvSpPr/>
      </dsp:nvSpPr>
      <dsp:spPr>
        <a:xfrm>
          <a:off x="2741982" y="0"/>
          <a:ext cx="2741982" cy="198753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kumimoji="1" lang="ja-JP" altLang="en-US" sz="2000" b="0" kern="1200" dirty="0">
              <a:latin typeface="BIZ UDPゴシック" panose="020B0400000000000000" pitchFamily="50" charset="-128"/>
              <a:ea typeface="BIZ UDPゴシック" panose="020B0400000000000000" pitchFamily="50" charset="-128"/>
            </a:rPr>
            <a:t>こころの健康委員会・学生支援組織</a:t>
          </a:r>
          <a:br>
            <a:rPr kumimoji="1" lang="en-US" altLang="ja-JP" sz="2000" b="0" kern="1200" dirty="0">
              <a:latin typeface="BIZ UDPゴシック" panose="020B0400000000000000" pitchFamily="50" charset="-128"/>
              <a:ea typeface="BIZ UDPゴシック" panose="020B0400000000000000" pitchFamily="50" charset="-128"/>
            </a:rPr>
          </a:br>
          <a:r>
            <a:rPr kumimoji="1" lang="ja-JP" altLang="en-US" sz="2000" b="0" kern="1200" dirty="0">
              <a:latin typeface="BIZ UDPゴシック" panose="020B0400000000000000" pitchFamily="50" charset="-128"/>
              <a:ea typeface="BIZ UDPゴシック" panose="020B0400000000000000" pitchFamily="50" charset="-128"/>
            </a:rPr>
            <a:t>連絡会議</a:t>
          </a:r>
          <a:endParaRPr kumimoji="1" lang="ja-JP" altLang="en-US" sz="2000" b="0" kern="1200" dirty="0"/>
        </a:p>
      </dsp:txBody>
      <dsp:txXfrm>
        <a:off x="2741982" y="0"/>
        <a:ext cx="2741982" cy="1490652"/>
      </dsp:txXfrm>
    </dsp:sp>
    <dsp:sp modelId="{307407A7-2FD6-4416-B112-4FCE8B847D08}">
      <dsp:nvSpPr>
        <dsp:cNvPr id="0" name=""/>
        <dsp:cNvSpPr/>
      </dsp:nvSpPr>
      <dsp:spPr>
        <a:xfrm rot="10800000">
          <a:off x="0" y="1987537"/>
          <a:ext cx="2741982" cy="1987537"/>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kumimoji="1" lang="zh-TW" altLang="en-US" sz="2600" b="0" kern="1200" dirty="0">
              <a:latin typeface="BIZ UDPゴシック" panose="020B0400000000000000" pitchFamily="50" charset="-128"/>
              <a:ea typeface="BIZ UDPゴシック" panose="020B0400000000000000" pitchFamily="50" charset="-128"/>
            </a:rPr>
            <a:t>自殺予防教育</a:t>
          </a:r>
          <a:endParaRPr kumimoji="1" lang="ja-JP" altLang="en-US" sz="2600" b="0" kern="1200" dirty="0"/>
        </a:p>
      </dsp:txBody>
      <dsp:txXfrm rot="10800000">
        <a:off x="0" y="2484421"/>
        <a:ext cx="2741982" cy="1490652"/>
      </dsp:txXfrm>
    </dsp:sp>
    <dsp:sp modelId="{F35B188F-E8E8-461C-9E8E-B92D6CA5271B}">
      <dsp:nvSpPr>
        <dsp:cNvPr id="0" name=""/>
        <dsp:cNvSpPr/>
      </dsp:nvSpPr>
      <dsp:spPr>
        <a:xfrm rot="5400000">
          <a:off x="3119205" y="1610314"/>
          <a:ext cx="1987537" cy="2741982"/>
        </a:xfrm>
        <a:prstGeom prst="round1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kumimoji="1" lang="ja-JP" altLang="en-US" sz="2600" b="0" kern="1200" dirty="0">
              <a:latin typeface="BIZ UDPゴシック" panose="020B0400000000000000" pitchFamily="50" charset="-128"/>
              <a:ea typeface="BIZ UDPゴシック" panose="020B0400000000000000" pitchFamily="50" charset="-128"/>
            </a:rPr>
            <a:t>飛び降り対策</a:t>
          </a:r>
          <a:endParaRPr kumimoji="1" lang="ja-JP" altLang="en-US" sz="2600" b="0" kern="1200" dirty="0"/>
        </a:p>
      </dsp:txBody>
      <dsp:txXfrm rot="-5400000">
        <a:off x="2741982" y="2484421"/>
        <a:ext cx="2741982" cy="1490652"/>
      </dsp:txXfrm>
    </dsp:sp>
    <dsp:sp modelId="{AC556FF4-F895-4E1F-85E4-5FC55C558257}">
      <dsp:nvSpPr>
        <dsp:cNvPr id="0" name=""/>
        <dsp:cNvSpPr/>
      </dsp:nvSpPr>
      <dsp:spPr>
        <a:xfrm>
          <a:off x="1919387" y="1490652"/>
          <a:ext cx="1645189" cy="99376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ja-JP" altLang="en-US" sz="2600" b="1" kern="1200">
              <a:latin typeface="BIZ UDPゴシック" panose="020B0400000000000000" pitchFamily="50" charset="-128"/>
              <a:ea typeface="BIZ UDPゴシック" panose="020B0400000000000000" pitchFamily="50" charset="-128"/>
            </a:rPr>
            <a:t>自殺対策</a:t>
          </a:r>
          <a:endParaRPr kumimoji="1" lang="ja-JP" altLang="en-US" sz="2600" b="1" kern="1200" dirty="0"/>
        </a:p>
      </dsp:txBody>
      <dsp:txXfrm>
        <a:off x="1967899" y="1539164"/>
        <a:ext cx="1548165" cy="8967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45230-7E66-4D79-B0AB-E11607F0CDB1}" type="datetimeFigureOut">
              <a:rPr kumimoji="1" lang="ja-JP" altLang="en-US" smtClean="0"/>
              <a:t>2020/12/18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FA477-5176-4441-98E1-915C3A7299C9}" type="slidenum">
              <a:rPr kumimoji="1" lang="ja-JP" altLang="en-US" smtClean="0"/>
              <a:t>‹#›</a:t>
            </a:fld>
            <a:endParaRPr kumimoji="1" lang="ja-JP" altLang="en-US"/>
          </a:p>
        </p:txBody>
      </p:sp>
    </p:spTree>
    <p:extLst>
      <p:ext uri="{BB962C8B-B14F-4D97-AF65-F5344CB8AC3E}">
        <p14:creationId xmlns:p14="http://schemas.microsoft.com/office/powerpoint/2010/main" val="32810769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3</a:t>
            </a:fld>
            <a:endParaRPr kumimoji="1" lang="ja-JP" altLang="en-US"/>
          </a:p>
        </p:txBody>
      </p:sp>
    </p:spTree>
    <p:extLst>
      <p:ext uri="{BB962C8B-B14F-4D97-AF65-F5344CB8AC3E}">
        <p14:creationId xmlns:p14="http://schemas.microsoft.com/office/powerpoint/2010/main" val="264176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Ｑ．変化はどのような場面で確認できるのでしょうか？</a:t>
            </a:r>
            <a:endParaRPr kumimoji="1" lang="ja-JP" altLang="en-US" sz="1200" dirty="0"/>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4</a:t>
            </a:fld>
            <a:endParaRPr kumimoji="1" lang="ja-JP" altLang="en-US"/>
          </a:p>
        </p:txBody>
      </p:sp>
    </p:spTree>
    <p:extLst>
      <p:ext uri="{BB962C8B-B14F-4D97-AF65-F5344CB8AC3E}">
        <p14:creationId xmlns:p14="http://schemas.microsoft.com/office/powerpoint/2010/main" val="309243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BIZ UDゴシック" panose="020B0400000000000000" pitchFamily="49" charset="-128"/>
                <a:ea typeface="BIZ UDゴシック" panose="020B0400000000000000" pitchFamily="49" charset="-128"/>
              </a:rPr>
              <a:t>では、学生が問題を抱えるのはどのような場面でしょうか</a:t>
            </a:r>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5</a:t>
            </a:fld>
            <a:endParaRPr kumimoji="1" lang="ja-JP" altLang="en-US"/>
          </a:p>
        </p:txBody>
      </p:sp>
    </p:spTree>
    <p:extLst>
      <p:ext uri="{BB962C8B-B14F-4D97-AF65-F5344CB8AC3E}">
        <p14:creationId xmlns:p14="http://schemas.microsoft.com/office/powerpoint/2010/main" val="61857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ゴシック" panose="020B0400000000000000" pitchFamily="49" charset="-128"/>
                <a:ea typeface="BIZ UDゴシック" panose="020B0400000000000000" pitchFamily="49" charset="-128"/>
              </a:rPr>
              <a:t>学生個人の特性や事情があり、そこに大学生特有の課題や生活の要因が加わって問題が発生します</a:t>
            </a: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7</a:t>
            </a:fld>
            <a:endParaRPr kumimoji="1" lang="ja-JP" altLang="en-US"/>
          </a:p>
        </p:txBody>
      </p:sp>
    </p:spTree>
    <p:extLst>
      <p:ext uri="{BB962C8B-B14F-4D97-AF65-F5344CB8AC3E}">
        <p14:creationId xmlns:p14="http://schemas.microsoft.com/office/powerpoint/2010/main" val="389217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9</a:t>
            </a:fld>
            <a:endParaRPr kumimoji="1" lang="ja-JP" altLang="en-US"/>
          </a:p>
        </p:txBody>
      </p:sp>
    </p:spTree>
    <p:extLst>
      <p:ext uri="{BB962C8B-B14F-4D97-AF65-F5344CB8AC3E}">
        <p14:creationId xmlns:p14="http://schemas.microsoft.com/office/powerpoint/2010/main" val="74396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電話やメールに反応がなく、連絡が取れないとき</a:t>
            </a:r>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12</a:t>
            </a:fld>
            <a:endParaRPr kumimoji="1" lang="ja-JP" altLang="en-US"/>
          </a:p>
        </p:txBody>
      </p:sp>
    </p:spTree>
    <p:extLst>
      <p:ext uri="{BB962C8B-B14F-4D97-AF65-F5344CB8AC3E}">
        <p14:creationId xmlns:p14="http://schemas.microsoft.com/office/powerpoint/2010/main" val="161939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latin typeface="BIZ UDゴシック" panose="020B0400000000000000" pitchFamily="49" charset="-128"/>
              <a:ea typeface="BIZ UDゴシック" panose="020B0400000000000000" pitchFamily="49" charset="-128"/>
            </a:endParaRPr>
          </a:p>
        </p:txBody>
      </p:sp>
      <p:sp>
        <p:nvSpPr>
          <p:cNvPr id="4" name="スライド番号プレースホルダー 3"/>
          <p:cNvSpPr>
            <a:spLocks noGrp="1"/>
          </p:cNvSpPr>
          <p:nvPr>
            <p:ph type="sldNum" sz="quarter" idx="5"/>
          </p:nvPr>
        </p:nvSpPr>
        <p:spPr/>
        <p:txBody>
          <a:bodyPr/>
          <a:lstStyle/>
          <a:p>
            <a:fld id="{9A1FA477-5176-4441-98E1-915C3A7299C9}" type="slidenum">
              <a:rPr kumimoji="1" lang="ja-JP" altLang="en-US" smtClean="0"/>
              <a:t>19</a:t>
            </a:fld>
            <a:endParaRPr kumimoji="1" lang="ja-JP" altLang="en-US"/>
          </a:p>
        </p:txBody>
      </p:sp>
    </p:spTree>
    <p:extLst>
      <p:ext uri="{BB962C8B-B14F-4D97-AF65-F5344CB8AC3E}">
        <p14:creationId xmlns:p14="http://schemas.microsoft.com/office/powerpoint/2010/main" val="390293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C83C9-0DED-4D19-A77B-B416A5E3C9C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5ADFAB-1C51-47F7-A1FF-BDC571BC5C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4EF4C0A-DDB6-41F1-BD4B-D1C077EDA6C4}"/>
              </a:ext>
            </a:extLst>
          </p:cNvPr>
          <p:cNvSpPr>
            <a:spLocks noGrp="1"/>
          </p:cNvSpPr>
          <p:nvPr>
            <p:ph type="dt" sz="half" idx="10"/>
          </p:nvPr>
        </p:nvSpPr>
        <p:spPr/>
        <p:txBody>
          <a:bodyPr/>
          <a:lstStyle/>
          <a:p>
            <a:fld id="{2AA4D8B8-B196-48D8-BA82-41B18F8B97B2}" type="datetime1">
              <a:rPr kumimoji="1" lang="ja-JP" altLang="en-US" smtClean="0"/>
              <a:t>2020/12/18</a:t>
            </a:fld>
            <a:endParaRPr kumimoji="1" lang="ja-JP" altLang="en-US"/>
          </a:p>
        </p:txBody>
      </p:sp>
      <p:sp>
        <p:nvSpPr>
          <p:cNvPr id="5" name="フッター プレースホルダー 4">
            <a:extLst>
              <a:ext uri="{FF2B5EF4-FFF2-40B4-BE49-F238E27FC236}">
                <a16:creationId xmlns:a16="http://schemas.microsoft.com/office/drawing/2014/main" id="{395EE01F-B59E-4F15-8854-432FDD2304EA}"/>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1A7E219E-06D3-4F68-A302-6D99CB595D01}"/>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22629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731FC-7400-490A-8D31-18D696C62C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62341B-72C4-4051-AA71-885D6590C8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5A0C0D-3B16-4D02-8335-A16DAA712458}"/>
              </a:ext>
            </a:extLst>
          </p:cNvPr>
          <p:cNvSpPr>
            <a:spLocks noGrp="1"/>
          </p:cNvSpPr>
          <p:nvPr>
            <p:ph type="dt" sz="half" idx="10"/>
          </p:nvPr>
        </p:nvSpPr>
        <p:spPr/>
        <p:txBody>
          <a:bodyPr/>
          <a:lstStyle/>
          <a:p>
            <a:fld id="{C3290902-1534-45B9-A0C5-AEB43EE51A80}" type="datetime1">
              <a:rPr kumimoji="1" lang="ja-JP" altLang="en-US" smtClean="0"/>
              <a:t>2020/12/18</a:t>
            </a:fld>
            <a:endParaRPr kumimoji="1" lang="ja-JP" altLang="en-US"/>
          </a:p>
        </p:txBody>
      </p:sp>
      <p:sp>
        <p:nvSpPr>
          <p:cNvPr id="5" name="フッター プレースホルダー 4">
            <a:extLst>
              <a:ext uri="{FF2B5EF4-FFF2-40B4-BE49-F238E27FC236}">
                <a16:creationId xmlns:a16="http://schemas.microsoft.com/office/drawing/2014/main" id="{E05F54C8-3483-42AB-85C1-6C1460AC0669}"/>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1D9DCB26-8BA3-49E3-A927-578D2D321322}"/>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95629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31815CF-89DA-44BF-8B80-4839E21DE90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69B0487-BE42-4F32-9D44-4FE5855D678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B6E376-F6C4-4750-87AE-438140145003}"/>
              </a:ext>
            </a:extLst>
          </p:cNvPr>
          <p:cNvSpPr>
            <a:spLocks noGrp="1"/>
          </p:cNvSpPr>
          <p:nvPr>
            <p:ph type="dt" sz="half" idx="10"/>
          </p:nvPr>
        </p:nvSpPr>
        <p:spPr/>
        <p:txBody>
          <a:bodyPr/>
          <a:lstStyle/>
          <a:p>
            <a:fld id="{FD81A48F-FD50-45DC-86C7-7BF81E262DC0}" type="datetime1">
              <a:rPr kumimoji="1" lang="ja-JP" altLang="en-US" smtClean="0"/>
              <a:t>2020/12/18</a:t>
            </a:fld>
            <a:endParaRPr kumimoji="1" lang="ja-JP" altLang="en-US"/>
          </a:p>
        </p:txBody>
      </p:sp>
      <p:sp>
        <p:nvSpPr>
          <p:cNvPr id="5" name="フッター プレースホルダー 4">
            <a:extLst>
              <a:ext uri="{FF2B5EF4-FFF2-40B4-BE49-F238E27FC236}">
                <a16:creationId xmlns:a16="http://schemas.microsoft.com/office/drawing/2014/main" id="{1DA10EBB-CC59-4242-8E3D-C70C48759370}"/>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005B92E4-BDE3-49EA-B6F6-F35B71006AF2}"/>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173264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BD56521-FD91-45A1-9A0B-ABAF9C5886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タイトル 7">
            <a:extLst>
              <a:ext uri="{FF2B5EF4-FFF2-40B4-BE49-F238E27FC236}">
                <a16:creationId xmlns:a16="http://schemas.microsoft.com/office/drawing/2014/main" id="{7D4BCF57-65F1-49A1-BAE4-FF20DC6EA474}"/>
              </a:ext>
            </a:extLst>
          </p:cNvPr>
          <p:cNvSpPr>
            <a:spLocks noGrp="1"/>
          </p:cNvSpPr>
          <p:nvPr>
            <p:ph type="title"/>
          </p:nvPr>
        </p:nvSpPr>
        <p:spPr/>
        <p:txBody>
          <a:bodyPr/>
          <a:lstStyle/>
          <a:p>
            <a:r>
              <a:rPr kumimoji="1" lang="ja-JP" altLang="en-US"/>
              <a:t>マスター タイトルの書式設定</a:t>
            </a:r>
          </a:p>
        </p:txBody>
      </p:sp>
      <p:sp>
        <p:nvSpPr>
          <p:cNvPr id="12" name="フッター プレースホルダー 3">
            <a:extLst>
              <a:ext uri="{FF2B5EF4-FFF2-40B4-BE49-F238E27FC236}">
                <a16:creationId xmlns:a16="http://schemas.microsoft.com/office/drawing/2014/main" id="{F89E2922-20F2-4A71-8740-84331DB60899}"/>
              </a:ext>
            </a:extLst>
          </p:cNvPr>
          <p:cNvSpPr txBox="1">
            <a:spLocks/>
          </p:cNvSpPr>
          <p:nvPr userDrawn="1"/>
        </p:nvSpPr>
        <p:spPr>
          <a:xfrm>
            <a:off x="4167402" y="631190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a:t>
            </a:r>
            <a:b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b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3" name="日付プレースホルダー 12">
            <a:extLst>
              <a:ext uri="{FF2B5EF4-FFF2-40B4-BE49-F238E27FC236}">
                <a16:creationId xmlns:a16="http://schemas.microsoft.com/office/drawing/2014/main" id="{3E4879F5-1AEF-42BE-884C-AF30D861B3A2}"/>
              </a:ext>
            </a:extLst>
          </p:cNvPr>
          <p:cNvSpPr>
            <a:spLocks noGrp="1"/>
          </p:cNvSpPr>
          <p:nvPr>
            <p:ph type="dt" sz="half" idx="10"/>
          </p:nvPr>
        </p:nvSpPr>
        <p:spPr/>
        <p:txBody>
          <a:bodyPr/>
          <a:lstStyle/>
          <a:p>
            <a:fld id="{2568E30B-C1DC-4C94-A1BC-4C044F456D21}" type="datetime1">
              <a:rPr kumimoji="1" lang="ja-JP" altLang="en-US" smtClean="0"/>
              <a:t>2020/12/18</a:t>
            </a:fld>
            <a:endParaRPr kumimoji="1" lang="ja-JP" altLang="en-US"/>
          </a:p>
        </p:txBody>
      </p:sp>
      <p:sp>
        <p:nvSpPr>
          <p:cNvPr id="14" name="フッター プレースホルダー 13">
            <a:extLst>
              <a:ext uri="{FF2B5EF4-FFF2-40B4-BE49-F238E27FC236}">
                <a16:creationId xmlns:a16="http://schemas.microsoft.com/office/drawing/2014/main" id="{4063B892-77EC-489F-9F46-5BE86475076E}"/>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5" name="スライド番号プレースホルダー 14">
            <a:extLst>
              <a:ext uri="{FF2B5EF4-FFF2-40B4-BE49-F238E27FC236}">
                <a16:creationId xmlns:a16="http://schemas.microsoft.com/office/drawing/2014/main" id="{A680C59A-13D2-49F2-BA09-2690ED69FA9E}"/>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68187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F4D87D-A980-4B28-97A7-89B1FE5ACE3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548FDA-6E3F-4345-B70E-0E26E65E1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3C70F23-C1BB-4F0B-A77D-E41349E288C7}"/>
              </a:ext>
            </a:extLst>
          </p:cNvPr>
          <p:cNvSpPr>
            <a:spLocks noGrp="1"/>
          </p:cNvSpPr>
          <p:nvPr>
            <p:ph type="dt" sz="half" idx="10"/>
          </p:nvPr>
        </p:nvSpPr>
        <p:spPr/>
        <p:txBody>
          <a:bodyPr/>
          <a:lstStyle/>
          <a:p>
            <a:fld id="{409901AD-1489-4F6B-A712-F8A3D1490259}" type="datetime1">
              <a:rPr kumimoji="1" lang="ja-JP" altLang="en-US" smtClean="0"/>
              <a:t>2020/12/18</a:t>
            </a:fld>
            <a:endParaRPr kumimoji="1" lang="ja-JP" altLang="en-US"/>
          </a:p>
        </p:txBody>
      </p:sp>
      <p:sp>
        <p:nvSpPr>
          <p:cNvPr id="5" name="フッター プレースホルダー 4">
            <a:extLst>
              <a:ext uri="{FF2B5EF4-FFF2-40B4-BE49-F238E27FC236}">
                <a16:creationId xmlns:a16="http://schemas.microsoft.com/office/drawing/2014/main" id="{6BE4F533-D617-4447-9742-08DE46E042A6}"/>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3075257-DB2D-4876-B2A2-B1793D3F775B}"/>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7275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6E017-0208-4468-BD4C-C01C1355C1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22ED46-690F-4184-B9D5-0EB2A9548CF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3ED0903-FEC1-463B-9B95-6B73CC93908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DE584C9-11BF-42B0-87E3-72B136304BE0}"/>
              </a:ext>
            </a:extLst>
          </p:cNvPr>
          <p:cNvSpPr>
            <a:spLocks noGrp="1"/>
          </p:cNvSpPr>
          <p:nvPr>
            <p:ph type="dt" sz="half" idx="10"/>
          </p:nvPr>
        </p:nvSpPr>
        <p:spPr/>
        <p:txBody>
          <a:bodyPr/>
          <a:lstStyle/>
          <a:p>
            <a:fld id="{7BE716BF-45E4-42EE-B3A7-922B49B8978F}" type="datetime1">
              <a:rPr kumimoji="1" lang="ja-JP" altLang="en-US" smtClean="0"/>
              <a:t>2020/12/18</a:t>
            </a:fld>
            <a:endParaRPr kumimoji="1" lang="ja-JP" altLang="en-US"/>
          </a:p>
        </p:txBody>
      </p:sp>
      <p:sp>
        <p:nvSpPr>
          <p:cNvPr id="6" name="フッター プレースホルダー 5">
            <a:extLst>
              <a:ext uri="{FF2B5EF4-FFF2-40B4-BE49-F238E27FC236}">
                <a16:creationId xmlns:a16="http://schemas.microsoft.com/office/drawing/2014/main" id="{43C81FA7-7F83-40E0-98F2-C1F099E0B09E}"/>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07E7CE66-1FAD-4F96-8ABD-2FF243FA93EE}"/>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92894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E0E63E-0A7D-468A-BB63-721C82442D0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73C0D9-C78F-49A4-B0AA-C545BD1B2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1733DD-32EA-440C-B631-6129B40F2D7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BFC3017-30B2-4081-AFD1-86D8E904C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37E511-B980-4E62-B1B2-C6A11915DE5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6EE5D3-6085-4C93-8995-D554F4AC6A8B}"/>
              </a:ext>
            </a:extLst>
          </p:cNvPr>
          <p:cNvSpPr>
            <a:spLocks noGrp="1"/>
          </p:cNvSpPr>
          <p:nvPr>
            <p:ph type="dt" sz="half" idx="10"/>
          </p:nvPr>
        </p:nvSpPr>
        <p:spPr/>
        <p:txBody>
          <a:bodyPr/>
          <a:lstStyle/>
          <a:p>
            <a:fld id="{51F75893-A172-46C6-8459-9DE4D4DF085F}" type="datetime1">
              <a:rPr kumimoji="1" lang="ja-JP" altLang="en-US" smtClean="0"/>
              <a:t>2020/12/18</a:t>
            </a:fld>
            <a:endParaRPr kumimoji="1" lang="ja-JP" altLang="en-US"/>
          </a:p>
        </p:txBody>
      </p:sp>
      <p:sp>
        <p:nvSpPr>
          <p:cNvPr id="8" name="フッター プレースホルダー 7">
            <a:extLst>
              <a:ext uri="{FF2B5EF4-FFF2-40B4-BE49-F238E27FC236}">
                <a16:creationId xmlns:a16="http://schemas.microsoft.com/office/drawing/2014/main" id="{69A5262E-2922-4134-8621-A68772C74C3D}"/>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E291DEF3-93BA-4B32-A9A8-8D5A4A7F306C}"/>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310148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DE6AE-6ABB-45FA-961E-A0D8194EFD8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AD7C24F-32D1-4FB3-A072-15FECFE7787F}"/>
              </a:ext>
            </a:extLst>
          </p:cNvPr>
          <p:cNvSpPr>
            <a:spLocks noGrp="1"/>
          </p:cNvSpPr>
          <p:nvPr>
            <p:ph type="dt" sz="half" idx="10"/>
          </p:nvPr>
        </p:nvSpPr>
        <p:spPr/>
        <p:txBody>
          <a:bodyPr/>
          <a:lstStyle/>
          <a:p>
            <a:fld id="{537B2801-291D-484D-A355-9DB57492F26D}" type="datetime1">
              <a:rPr kumimoji="1" lang="ja-JP" altLang="en-US" smtClean="0"/>
              <a:t>2020/12/18</a:t>
            </a:fld>
            <a:endParaRPr kumimoji="1" lang="ja-JP" altLang="en-US"/>
          </a:p>
        </p:txBody>
      </p:sp>
      <p:sp>
        <p:nvSpPr>
          <p:cNvPr id="4" name="フッター プレースホルダー 3">
            <a:extLst>
              <a:ext uri="{FF2B5EF4-FFF2-40B4-BE49-F238E27FC236}">
                <a16:creationId xmlns:a16="http://schemas.microsoft.com/office/drawing/2014/main" id="{662D2A4A-34D0-4638-B6B2-9C40D8BE17D7}"/>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D646E090-6D3E-430F-939A-B7BB37C2C2E6}"/>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330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3A1623E-1CB7-47E8-8A89-6503CDEF85DD}"/>
              </a:ext>
            </a:extLst>
          </p:cNvPr>
          <p:cNvSpPr>
            <a:spLocks noGrp="1"/>
          </p:cNvSpPr>
          <p:nvPr>
            <p:ph type="dt" sz="half" idx="10"/>
          </p:nvPr>
        </p:nvSpPr>
        <p:spPr/>
        <p:txBody>
          <a:bodyPr/>
          <a:lstStyle/>
          <a:p>
            <a:fld id="{A8F46DB1-EF18-49CC-8EB4-F64B835FB968}" type="datetime1">
              <a:rPr kumimoji="1" lang="ja-JP" altLang="en-US" smtClean="0"/>
              <a:t>2020/12/18</a:t>
            </a:fld>
            <a:endParaRPr kumimoji="1" lang="ja-JP" altLang="en-US"/>
          </a:p>
        </p:txBody>
      </p:sp>
      <p:sp>
        <p:nvSpPr>
          <p:cNvPr id="3" name="フッター プレースホルダー 2">
            <a:extLst>
              <a:ext uri="{FF2B5EF4-FFF2-40B4-BE49-F238E27FC236}">
                <a16:creationId xmlns:a16="http://schemas.microsoft.com/office/drawing/2014/main" id="{9FE2830F-6855-43D1-B355-7D909ABB825D}"/>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2BBABF3-333C-4CB7-9421-2A390CE08ECD}"/>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46047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3AD21-3AC0-40D9-A18A-F3269DF04CE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C2EA82-54E1-4F70-AA38-225E0352D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6C28FBC-EDD8-45C7-B063-8051EEA54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2BF5DD-83AC-417D-AD2D-E836B75FBCD2}"/>
              </a:ext>
            </a:extLst>
          </p:cNvPr>
          <p:cNvSpPr>
            <a:spLocks noGrp="1"/>
          </p:cNvSpPr>
          <p:nvPr>
            <p:ph type="dt" sz="half" idx="10"/>
          </p:nvPr>
        </p:nvSpPr>
        <p:spPr/>
        <p:txBody>
          <a:bodyPr/>
          <a:lstStyle/>
          <a:p>
            <a:fld id="{290F2813-37CD-44D5-AE62-04B6C2D509C8}" type="datetime1">
              <a:rPr kumimoji="1" lang="ja-JP" altLang="en-US" smtClean="0"/>
              <a:t>2020/12/18</a:t>
            </a:fld>
            <a:endParaRPr kumimoji="1" lang="ja-JP" altLang="en-US"/>
          </a:p>
        </p:txBody>
      </p:sp>
      <p:sp>
        <p:nvSpPr>
          <p:cNvPr id="6" name="フッター プレースホルダー 5">
            <a:extLst>
              <a:ext uri="{FF2B5EF4-FFF2-40B4-BE49-F238E27FC236}">
                <a16:creationId xmlns:a16="http://schemas.microsoft.com/office/drawing/2014/main" id="{FFFF63F2-4E65-4EC0-B999-DABFEE48CBB0}"/>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CA88EEEB-9038-482D-B323-4C47BCEC5AAA}"/>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33527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B2810-799C-425B-9E72-2CEE6169C5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840F59C-CF5D-4C93-B395-81D5DCE74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19D455F-9B9D-4A4B-972E-67589E930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6AD32-8B2A-4E50-84A0-41E20641F074}"/>
              </a:ext>
            </a:extLst>
          </p:cNvPr>
          <p:cNvSpPr>
            <a:spLocks noGrp="1"/>
          </p:cNvSpPr>
          <p:nvPr>
            <p:ph type="dt" sz="half" idx="10"/>
          </p:nvPr>
        </p:nvSpPr>
        <p:spPr/>
        <p:txBody>
          <a:bodyPr/>
          <a:lstStyle/>
          <a:p>
            <a:fld id="{CC234581-BD41-4C60-86CC-836F24FBA245}" type="datetime1">
              <a:rPr kumimoji="1" lang="ja-JP" altLang="en-US" smtClean="0"/>
              <a:t>2020/12/18</a:t>
            </a:fld>
            <a:endParaRPr kumimoji="1" lang="ja-JP" altLang="en-US"/>
          </a:p>
        </p:txBody>
      </p:sp>
      <p:sp>
        <p:nvSpPr>
          <p:cNvPr id="6" name="フッター プレースホルダー 5">
            <a:extLst>
              <a:ext uri="{FF2B5EF4-FFF2-40B4-BE49-F238E27FC236}">
                <a16:creationId xmlns:a16="http://schemas.microsoft.com/office/drawing/2014/main" id="{A5DDB648-46D9-4CF6-B1BF-1F91A1CF9875}"/>
              </a:ext>
            </a:extLst>
          </p:cNvPr>
          <p:cNvSpPr>
            <a:spLocks noGrp="1"/>
          </p:cNvSpPr>
          <p:nvPr>
            <p:ph type="ftr" sz="quarter" idx="11"/>
          </p:nvPr>
        </p:nvSpPr>
        <p:spPr/>
        <p:txBody>
          <a:body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59334E16-A6FE-45B1-861A-F220D6B72BF9}"/>
              </a:ext>
            </a:extLst>
          </p:cNvPr>
          <p:cNvSpPr>
            <a:spLocks noGrp="1"/>
          </p:cNvSpPr>
          <p:nvPr>
            <p:ph type="sldNum" sz="quarter" idx="12"/>
          </p:nvPr>
        </p:nvSpPr>
        <p:spPr/>
        <p:txBody>
          <a:body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227495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61B3FD1-46F2-43AF-A440-8D95C6AA8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8AC035-CAD1-4F3C-9828-0E4931B4F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0DE60B-EE8C-4DD1-A617-6DBA9033A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358A8-A59E-4DE6-A1D9-FE89E0F6A63A}" type="datetime1">
              <a:rPr kumimoji="1" lang="ja-JP" altLang="en-US" smtClean="0"/>
              <a:t>2020/12/18</a:t>
            </a:fld>
            <a:endParaRPr kumimoji="1" lang="ja-JP" altLang="en-US"/>
          </a:p>
        </p:txBody>
      </p:sp>
      <p:sp>
        <p:nvSpPr>
          <p:cNvPr id="5" name="フッター プレースホルダー 4">
            <a:extLst>
              <a:ext uri="{FF2B5EF4-FFF2-40B4-BE49-F238E27FC236}">
                <a16:creationId xmlns:a16="http://schemas.microsoft.com/office/drawing/2014/main" id="{6AED103D-BFFA-4FE5-83F3-81A9B6805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9FDCAF83-ADC3-43EE-A98B-BAA0B84BF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3AEFE-100D-40B5-A2D7-85958A4ED887}" type="slidenum">
              <a:rPr kumimoji="1" lang="ja-JP" altLang="en-US" smtClean="0"/>
              <a:t>‹#›</a:t>
            </a:fld>
            <a:endParaRPr kumimoji="1" lang="ja-JP" altLang="en-US"/>
          </a:p>
        </p:txBody>
      </p:sp>
    </p:spTree>
    <p:extLst>
      <p:ext uri="{BB962C8B-B14F-4D97-AF65-F5344CB8AC3E}">
        <p14:creationId xmlns:p14="http://schemas.microsoft.com/office/powerpoint/2010/main" val="376497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37" name="Group 36">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38" name="Freeform: Shape 37">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タイトル 1">
            <a:extLst>
              <a:ext uri="{FF2B5EF4-FFF2-40B4-BE49-F238E27FC236}">
                <a16:creationId xmlns:a16="http://schemas.microsoft.com/office/drawing/2014/main" id="{1AE69CEF-4A78-42CF-94A8-614979E1A321}"/>
              </a:ext>
            </a:extLst>
          </p:cNvPr>
          <p:cNvSpPr>
            <a:spLocks noGrp="1"/>
          </p:cNvSpPr>
          <p:nvPr>
            <p:ph type="ctrTitle"/>
          </p:nvPr>
        </p:nvSpPr>
        <p:spPr>
          <a:xfrm>
            <a:off x="3045368" y="1397945"/>
            <a:ext cx="6365332" cy="2031055"/>
          </a:xfrm>
        </p:spPr>
        <p:txBody>
          <a:bodyPr>
            <a:normAutofit/>
          </a:bodyPr>
          <a:lstStyle/>
          <a:p>
            <a:r>
              <a:rPr kumimoji="1" lang="ja-JP" altLang="en-US" sz="5200" dirty="0">
                <a:solidFill>
                  <a:schemeClr val="tx2"/>
                </a:solidFill>
                <a:latin typeface="BIZ UDゴシック" panose="020B0400000000000000" pitchFamily="49" charset="-128"/>
                <a:ea typeface="BIZ UDゴシック" panose="020B0400000000000000" pitchFamily="49" charset="-128"/>
              </a:rPr>
              <a:t>大学生の自殺を防ぐ</a:t>
            </a:r>
          </a:p>
        </p:txBody>
      </p:sp>
      <p:sp>
        <p:nvSpPr>
          <p:cNvPr id="3" name="字幕 2">
            <a:extLst>
              <a:ext uri="{FF2B5EF4-FFF2-40B4-BE49-F238E27FC236}">
                <a16:creationId xmlns:a16="http://schemas.microsoft.com/office/drawing/2014/main" id="{98B976A5-56EF-480D-9C87-4FA3C6A0DAB5}"/>
              </a:ext>
            </a:extLst>
          </p:cNvPr>
          <p:cNvSpPr>
            <a:spLocks noGrp="1"/>
          </p:cNvSpPr>
          <p:nvPr>
            <p:ph type="subTitle" idx="1"/>
          </p:nvPr>
        </p:nvSpPr>
        <p:spPr>
          <a:xfrm>
            <a:off x="3069486" y="3702926"/>
            <a:ext cx="6105194" cy="682079"/>
          </a:xfrm>
        </p:spPr>
        <p:txBody>
          <a:bodyPr>
            <a:normAutofit/>
          </a:bodyPr>
          <a:lstStyle/>
          <a:p>
            <a:r>
              <a:rPr kumimoji="1" lang="ja-JP" altLang="en-US" sz="3600" dirty="0">
                <a:solidFill>
                  <a:schemeClr val="tx2"/>
                </a:solidFill>
                <a:latin typeface="BIZ UDゴシック" panose="020B0400000000000000" pitchFamily="49" charset="-128"/>
                <a:ea typeface="BIZ UDゴシック" panose="020B0400000000000000" pitchFamily="49" charset="-128"/>
              </a:rPr>
              <a:t>ー教職員にできることー</a:t>
            </a:r>
          </a:p>
        </p:txBody>
      </p:sp>
      <p:sp>
        <p:nvSpPr>
          <p:cNvPr id="5" name="テキスト ボックス 4">
            <a:extLst>
              <a:ext uri="{FF2B5EF4-FFF2-40B4-BE49-F238E27FC236}">
                <a16:creationId xmlns:a16="http://schemas.microsoft.com/office/drawing/2014/main" id="{BD75B458-DBDD-429A-81A6-7D0C73E23466}"/>
              </a:ext>
            </a:extLst>
          </p:cNvPr>
          <p:cNvSpPr txBox="1"/>
          <p:nvPr/>
        </p:nvSpPr>
        <p:spPr>
          <a:xfrm>
            <a:off x="3346844" y="6151355"/>
            <a:ext cx="5690796" cy="523220"/>
          </a:xfrm>
          <a:prstGeom prst="rect">
            <a:avLst/>
          </a:prstGeom>
          <a:noFill/>
        </p:spPr>
        <p:txBody>
          <a:bodyPr wrap="square" rtlCol="0">
            <a:spAutoFit/>
          </a:bodyPr>
          <a:lstStyle/>
          <a:p>
            <a:pPr algn="ctr"/>
            <a:r>
              <a:rPr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全国大学メンタルヘルス学会</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大学</a:t>
            </a:r>
            <a:r>
              <a:rPr lang="ja-JP" altLang="en-US" sz="1400" dirty="0">
                <a:latin typeface="BIZ UDPゴシック" panose="020B0400000000000000" pitchFamily="50" charset="-128"/>
                <a:ea typeface="BIZ UDPゴシック" panose="020B0400000000000000" pitchFamily="50" charset="-128"/>
              </a:rPr>
              <a:t>生</a:t>
            </a:r>
            <a:r>
              <a:rPr kumimoji="1" lang="ja-JP" altLang="en-US" sz="1400" dirty="0">
                <a:latin typeface="BIZ UDPゴシック" panose="020B0400000000000000" pitchFamily="50" charset="-128"/>
                <a:ea typeface="BIZ UDPゴシック" panose="020B0400000000000000" pitchFamily="50" charset="-128"/>
              </a:rPr>
              <a:t>の自殺予防プログラム全国開発研究班</a:t>
            </a:r>
            <a:endParaRPr kumimoji="1"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023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「死にたい」と打ち明けられたら</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コンテンツ プレースホルダー 3">
            <a:extLst>
              <a:ext uri="{FF2B5EF4-FFF2-40B4-BE49-F238E27FC236}">
                <a16:creationId xmlns:a16="http://schemas.microsoft.com/office/drawing/2014/main" id="{4D888266-77C5-448E-81D1-8A7A278A3DD0}"/>
              </a:ext>
            </a:extLst>
          </p:cNvPr>
          <p:cNvSpPr>
            <a:spLocks noGrp="1"/>
          </p:cNvSpPr>
          <p:nvPr>
            <p:ph idx="1"/>
          </p:nvPr>
        </p:nvSpPr>
        <p:spPr>
          <a:xfrm>
            <a:off x="716387" y="1569898"/>
            <a:ext cx="11037157" cy="4351338"/>
          </a:xfrm>
        </p:spPr>
        <p:txBody>
          <a:bodyPr numCol="2">
            <a:noAutofit/>
          </a:bodyPr>
          <a:lstStyle/>
          <a:p>
            <a:pPr eaLnBrk="1" hangingPunct="1">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誰でもよいからうちあけたのではない</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その人は生と死の間を揺れ動いている</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時間をかけて訴えに傾聴する</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沈黙を共有してもよい</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悩みを理解しようとする態度を示す</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十分に話を聴いた上で、他の選択肢を示す</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話をそらさない</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安易な激励をしない</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批判をしない</a:t>
            </a:r>
            <a:endParaRPr lang="en-US" altLang="ja-JP" sz="22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200" dirty="0">
                <a:latin typeface="BIZ UDPゴシック" panose="020B0400000000000000" pitchFamily="50" charset="-128"/>
                <a:ea typeface="BIZ UDPゴシック" panose="020B0400000000000000" pitchFamily="50" charset="-128"/>
              </a:rPr>
              <a:t>世間一般（あるいは聞き手）の価値観を</a:t>
            </a:r>
            <a:br>
              <a:rPr lang="en-US" altLang="ja-JP" sz="22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おしつけない</a:t>
            </a:r>
            <a:endParaRPr lang="en-US" altLang="ja-JP" sz="2200" dirty="0">
              <a:latin typeface="BIZ UDPゴシック" panose="020B0400000000000000" pitchFamily="50" charset="-128"/>
              <a:ea typeface="BIZ UDPゴシック" panose="020B0400000000000000" pitchFamily="50" charset="-128"/>
            </a:endParaRPr>
          </a:p>
          <a:p>
            <a:pPr>
              <a:buClr>
                <a:schemeClr val="tx2"/>
              </a:buClr>
            </a:pPr>
            <a:endParaRPr lang="ja-JP" altLang="en-US" sz="2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A8DE27A-F7B8-45B2-B03B-16179862454F}"/>
              </a:ext>
            </a:extLst>
          </p:cNvPr>
          <p:cNvSpPr txBox="1"/>
          <p:nvPr/>
        </p:nvSpPr>
        <p:spPr>
          <a:xfrm>
            <a:off x="716387" y="5368136"/>
            <a:ext cx="10278334" cy="1106200"/>
          </a:xfrm>
          <a:prstGeom prst="rect">
            <a:avLst/>
          </a:prstGeom>
          <a:noFill/>
        </p:spPr>
        <p:txBody>
          <a:bodyPr wrap="square" rtlCol="0">
            <a:spAutoFit/>
          </a:bodyPr>
          <a:lstStyle/>
          <a:p>
            <a:pPr>
              <a:lnSpc>
                <a:spcPct val="150000"/>
              </a:lnSpc>
            </a:pPr>
            <a:r>
              <a:rPr lang="ja-JP" altLang="en-US" sz="2400" dirty="0">
                <a:solidFill>
                  <a:srgbClr val="FF0000"/>
                </a:solidFill>
                <a:latin typeface="BIZ UDゴシック" panose="020B0400000000000000" pitchFamily="49" charset="-128"/>
                <a:ea typeface="BIZ UDゴシック" panose="020B0400000000000000" pitchFamily="49" charset="-128"/>
              </a:rPr>
              <a:t>▶ </a:t>
            </a:r>
            <a:r>
              <a:rPr kumimoji="1" lang="ja-JP" altLang="en-US" sz="2400" dirty="0">
                <a:solidFill>
                  <a:srgbClr val="FF0000"/>
                </a:solidFill>
                <a:latin typeface="BIZ UDゴシック" panose="020B0400000000000000" pitchFamily="49" charset="-128"/>
                <a:ea typeface="BIZ UDゴシック" panose="020B0400000000000000" pitchFamily="49" charset="-128"/>
              </a:rPr>
              <a:t>希死念慮が確認された場合は、まず保護者との連携を検討します</a:t>
            </a:r>
            <a:endParaRPr kumimoji="1" lang="en-US" altLang="ja-JP" sz="2400" dirty="0">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sz="2400" dirty="0">
                <a:solidFill>
                  <a:srgbClr val="FF0000"/>
                </a:solidFill>
                <a:latin typeface="BIZ UDゴシック" panose="020B0400000000000000" pitchFamily="49" charset="-128"/>
                <a:ea typeface="BIZ UDゴシック" panose="020B0400000000000000" pitchFamily="49" charset="-128"/>
              </a:rPr>
              <a:t>▶ 打ち明けられた側も一人で抱えず、上司や専門家に相談しましょう</a:t>
            </a:r>
            <a:endParaRPr kumimoji="1" lang="ja-JP" altLang="en-US" sz="2400" dirty="0">
              <a:solidFill>
                <a:srgbClr val="FF0000"/>
              </a:solidFill>
              <a:latin typeface="BIZ UDゴシック" panose="020B0400000000000000" pitchFamily="49" charset="-128"/>
              <a:ea typeface="BIZ UDゴシック" panose="020B0400000000000000" pitchFamily="49" charset="-128"/>
            </a:endParaRPr>
          </a:p>
        </p:txBody>
      </p:sp>
      <p:sp>
        <p:nvSpPr>
          <p:cNvPr id="15" name="Text Box 16">
            <a:extLst>
              <a:ext uri="{FF2B5EF4-FFF2-40B4-BE49-F238E27FC236}">
                <a16:creationId xmlns:a16="http://schemas.microsoft.com/office/drawing/2014/main" id="{E818877A-BA98-4E77-8D85-F3227D55AFF9}"/>
              </a:ext>
            </a:extLst>
          </p:cNvPr>
          <p:cNvSpPr txBox="1">
            <a:spLocks noChangeArrowheads="1"/>
          </p:cNvSpPr>
          <p:nvPr/>
        </p:nvSpPr>
        <p:spPr bwMode="auto">
          <a:xfrm>
            <a:off x="7520378" y="4566221"/>
            <a:ext cx="39549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400" dirty="0">
                <a:latin typeface="Calibri" panose="020F0502020204030204" pitchFamily="34" charset="0"/>
                <a:ea typeface="BIZ UDゴシック" panose="020B0400000000000000" pitchFamily="49" charset="-128"/>
              </a:rPr>
              <a:t>（高橋祥友、自殺のリスクマネジメントより）</a:t>
            </a:r>
          </a:p>
        </p:txBody>
      </p:sp>
      <p:sp>
        <p:nvSpPr>
          <p:cNvPr id="8" name="スライド番号プレースホルダー 7">
            <a:extLst>
              <a:ext uri="{FF2B5EF4-FFF2-40B4-BE49-F238E27FC236}">
                <a16:creationId xmlns:a16="http://schemas.microsoft.com/office/drawing/2014/main" id="{7C9D078C-F6C5-4236-930C-0CB0A4D526C1}"/>
              </a:ext>
            </a:extLst>
          </p:cNvPr>
          <p:cNvSpPr>
            <a:spLocks noGrp="1"/>
          </p:cNvSpPr>
          <p:nvPr>
            <p:ph type="sldNum" sz="quarter" idx="12"/>
          </p:nvPr>
        </p:nvSpPr>
        <p:spPr/>
        <p:txBody>
          <a:bodyPr/>
          <a:lstStyle/>
          <a:p>
            <a:fld id="{3C43AEFE-100D-40B5-A2D7-85958A4ED887}" type="slidenum">
              <a:rPr kumimoji="1" lang="ja-JP" altLang="en-US" smtClean="0"/>
              <a:t>10</a:t>
            </a:fld>
            <a:endParaRPr kumimoji="1" lang="ja-JP" altLang="en-US"/>
          </a:p>
        </p:txBody>
      </p:sp>
      <p:sp>
        <p:nvSpPr>
          <p:cNvPr id="19" name="フッター プレースホルダー 6">
            <a:extLst>
              <a:ext uri="{FF2B5EF4-FFF2-40B4-BE49-F238E27FC236}">
                <a16:creationId xmlns:a16="http://schemas.microsoft.com/office/drawing/2014/main" id="{FE43B3B6-34FC-4DE5-B656-427706BEFE82}"/>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252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自殺の危機が切迫している場合</a:t>
            </a: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テキスト ボックス 20">
            <a:extLst>
              <a:ext uri="{FF2B5EF4-FFF2-40B4-BE49-F238E27FC236}">
                <a16:creationId xmlns:a16="http://schemas.microsoft.com/office/drawing/2014/main" id="{3B4673C6-DF69-470A-824E-677B309B02FF}"/>
              </a:ext>
            </a:extLst>
          </p:cNvPr>
          <p:cNvSpPr txBox="1"/>
          <p:nvPr/>
        </p:nvSpPr>
        <p:spPr>
          <a:xfrm>
            <a:off x="859807" y="1700248"/>
            <a:ext cx="10589243" cy="3349315"/>
          </a:xfrm>
          <a:prstGeom prst="rect">
            <a:avLst/>
          </a:prstGeom>
          <a:noFill/>
        </p:spPr>
        <p:txBody>
          <a:bodyPr wrap="square">
            <a:spAutoFit/>
          </a:bodyPr>
          <a:lstStyle/>
          <a:p>
            <a:pPr marL="342900" indent="-342900" eaLnBrk="1" hangingPunct="1">
              <a:lnSpc>
                <a:spcPct val="200000"/>
              </a:lnSpc>
              <a:buFont typeface="Arial" panose="020B0604020202020204" pitchFamily="34" charset="0"/>
              <a:buChar char="•"/>
              <a:defRPr/>
            </a:pPr>
            <a:r>
              <a:rPr lang="ja-JP" altLang="en-US" sz="2200" dirty="0">
                <a:latin typeface="BIZ UDゴシック" panose="020B0400000000000000" pitchFamily="49" charset="-128"/>
                <a:ea typeface="BIZ UDゴシック" panose="020B0400000000000000" pitchFamily="49" charset="-128"/>
              </a:rPr>
              <a:t>保護者に連絡し、終始誰かが付き添うなど事故がないよう見守る</a:t>
            </a:r>
            <a:endParaRPr lang="en-US" altLang="ja-JP" sz="2200" dirty="0">
              <a:latin typeface="BIZ UDゴシック" panose="020B0400000000000000" pitchFamily="49" charset="-128"/>
              <a:ea typeface="BIZ UDゴシック" panose="020B0400000000000000" pitchFamily="49" charset="-128"/>
            </a:endParaRPr>
          </a:p>
          <a:p>
            <a:pPr marL="342900" indent="-342900" eaLnBrk="1" hangingPunct="1">
              <a:lnSpc>
                <a:spcPct val="200000"/>
              </a:lnSpc>
              <a:buFont typeface="Arial" panose="020B0604020202020204" pitchFamily="34" charset="0"/>
              <a:buChar char="•"/>
              <a:defRPr/>
            </a:pPr>
            <a:r>
              <a:rPr lang="ja-JP" altLang="en-US" sz="2200" dirty="0">
                <a:latin typeface="BIZ UDゴシック" panose="020B0400000000000000" pitchFamily="49" charset="-128"/>
                <a:ea typeface="BIZ UDゴシック" panose="020B0400000000000000" pitchFamily="49" charset="-128"/>
              </a:rPr>
              <a:t>自殺の手段となるようなものを身辺から遠ざける</a:t>
            </a:r>
            <a:br>
              <a:rPr lang="en-US" altLang="ja-JP" sz="2200" dirty="0">
                <a:latin typeface="BIZ UDゴシック" panose="020B0400000000000000" pitchFamily="49" charset="-128"/>
                <a:ea typeface="BIZ UDゴシック" panose="020B0400000000000000" pitchFamily="49" charset="-128"/>
              </a:rPr>
            </a:br>
            <a:r>
              <a:rPr lang="ja-JP" altLang="en-US" sz="2200" dirty="0">
                <a:latin typeface="BIZ UDゴシック" panose="020B0400000000000000" pitchFamily="49" charset="-128"/>
                <a:ea typeface="BIZ UDゴシック" panose="020B0400000000000000" pitchFamily="49" charset="-128"/>
              </a:rPr>
              <a:t>（キャンパス内に高い建造物などがあれば、高層階の施錠など安全対策に留意）</a:t>
            </a:r>
            <a:endParaRPr lang="en-US" altLang="ja-JP" sz="2200" dirty="0">
              <a:latin typeface="BIZ UDゴシック" panose="020B0400000000000000" pitchFamily="49" charset="-128"/>
              <a:ea typeface="BIZ UDゴシック" panose="020B0400000000000000" pitchFamily="49" charset="-128"/>
            </a:endParaRPr>
          </a:p>
          <a:p>
            <a:pPr marL="342900" indent="-342900" eaLnBrk="1" hangingPunct="1">
              <a:lnSpc>
                <a:spcPct val="200000"/>
              </a:lnSpc>
              <a:buFont typeface="Arial" panose="020B0604020202020204" pitchFamily="34" charset="0"/>
              <a:buChar char="•"/>
              <a:defRPr/>
            </a:pPr>
            <a:r>
              <a:rPr lang="ja-JP" altLang="en-US" sz="2200" dirty="0">
                <a:latin typeface="BIZ UDゴシック" panose="020B0400000000000000" pitchFamily="49" charset="-128"/>
                <a:ea typeface="BIZ UDゴシック" panose="020B0400000000000000" pitchFamily="49" charset="-128"/>
              </a:rPr>
              <a:t>精神病（幻覚・妄想症状）が疑われたり対応に苦慮する場合、</a:t>
            </a:r>
            <a:br>
              <a:rPr lang="en-US" altLang="ja-JP" sz="2200" dirty="0">
                <a:latin typeface="BIZ UDゴシック" panose="020B0400000000000000" pitchFamily="49" charset="-128"/>
                <a:ea typeface="BIZ UDゴシック" panose="020B0400000000000000" pitchFamily="49" charset="-128"/>
              </a:rPr>
            </a:br>
            <a:r>
              <a:rPr lang="ja-JP" altLang="en-US" sz="2200" dirty="0">
                <a:latin typeface="BIZ UDゴシック" panose="020B0400000000000000" pitchFamily="49" charset="-128"/>
                <a:ea typeface="BIZ UDゴシック" panose="020B0400000000000000" pitchFamily="49" charset="-128"/>
              </a:rPr>
              <a:t>迷わず保健</a:t>
            </a:r>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管理</a:t>
            </a:r>
            <a:r>
              <a:rPr lang="en-US" altLang="ja-JP" sz="2200" dirty="0">
                <a:latin typeface="BIZ UDゴシック" panose="020B0400000000000000" pitchFamily="49" charset="-128"/>
                <a:ea typeface="BIZ UDゴシック" panose="020B0400000000000000" pitchFamily="49" charset="-128"/>
              </a:rPr>
              <a:t>)</a:t>
            </a:r>
            <a:r>
              <a:rPr lang="ja-JP" altLang="en-US" sz="2200" dirty="0">
                <a:latin typeface="BIZ UDゴシック" panose="020B0400000000000000" pitchFamily="49" charset="-128"/>
                <a:ea typeface="BIZ UDゴシック" panose="020B0400000000000000" pitchFamily="49" charset="-128"/>
              </a:rPr>
              <a:t>センターなど専門機関に相談する</a:t>
            </a:r>
            <a:endParaRPr lang="en-US" altLang="ja-JP" sz="2200" dirty="0">
              <a:latin typeface="BIZ UDゴシック" panose="020B0400000000000000" pitchFamily="49" charset="-128"/>
              <a:ea typeface="BIZ UDゴシック" panose="020B0400000000000000" pitchFamily="49" charset="-128"/>
            </a:endParaRPr>
          </a:p>
        </p:txBody>
      </p:sp>
      <p:pic>
        <p:nvPicPr>
          <p:cNvPr id="9" name="図 8" descr="図形 が含まれている画像&#10;&#10;自動的に生成された説明">
            <a:extLst>
              <a:ext uri="{FF2B5EF4-FFF2-40B4-BE49-F238E27FC236}">
                <a16:creationId xmlns:a16="http://schemas.microsoft.com/office/drawing/2014/main" id="{1BF09845-21DF-413A-A108-BF3315A6B7B5}"/>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60962" y="4278065"/>
            <a:ext cx="1862869" cy="1862869"/>
          </a:xfrm>
          <a:prstGeom prst="rect">
            <a:avLst/>
          </a:prstGeom>
        </p:spPr>
      </p:pic>
      <p:pic>
        <p:nvPicPr>
          <p:cNvPr id="11" name="図 10" descr="図形 が含まれている画像&#10;&#10;自動的に生成された説明">
            <a:extLst>
              <a:ext uri="{FF2B5EF4-FFF2-40B4-BE49-F238E27FC236}">
                <a16:creationId xmlns:a16="http://schemas.microsoft.com/office/drawing/2014/main" id="{7ABFE04C-4090-4E1D-AF60-994C5C80531A}"/>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610600" y="3289092"/>
            <a:ext cx="2104608" cy="2104608"/>
          </a:xfrm>
          <a:prstGeom prst="rect">
            <a:avLst/>
          </a:prstGeom>
        </p:spPr>
      </p:pic>
      <p:pic>
        <p:nvPicPr>
          <p:cNvPr id="13" name="図 12" descr="図形 が含まれている画像&#10;&#10;自動的に生成された説明">
            <a:extLst>
              <a:ext uri="{FF2B5EF4-FFF2-40B4-BE49-F238E27FC236}">
                <a16:creationId xmlns:a16="http://schemas.microsoft.com/office/drawing/2014/main" id="{D362D08E-37B8-4497-8DFD-A140217C60E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7042932" y="4593562"/>
            <a:ext cx="1985774" cy="1984248"/>
          </a:xfrm>
          <a:prstGeom prst="rect">
            <a:avLst/>
          </a:prstGeom>
        </p:spPr>
      </p:pic>
      <p:sp>
        <p:nvSpPr>
          <p:cNvPr id="7" name="スライド番号プレースホルダー 6">
            <a:extLst>
              <a:ext uri="{FF2B5EF4-FFF2-40B4-BE49-F238E27FC236}">
                <a16:creationId xmlns:a16="http://schemas.microsoft.com/office/drawing/2014/main" id="{AF55D797-D8C6-49B9-B80F-41E02E0F48A9}"/>
              </a:ext>
            </a:extLst>
          </p:cNvPr>
          <p:cNvSpPr>
            <a:spLocks noGrp="1"/>
          </p:cNvSpPr>
          <p:nvPr>
            <p:ph type="sldNum" sz="quarter" idx="12"/>
          </p:nvPr>
        </p:nvSpPr>
        <p:spPr/>
        <p:txBody>
          <a:bodyPr/>
          <a:lstStyle/>
          <a:p>
            <a:fld id="{3C43AEFE-100D-40B5-A2D7-85958A4ED887}" type="slidenum">
              <a:rPr kumimoji="1" lang="ja-JP" altLang="en-US" smtClean="0"/>
              <a:t>11</a:t>
            </a:fld>
            <a:endParaRPr kumimoji="1" lang="ja-JP" altLang="en-US"/>
          </a:p>
        </p:txBody>
      </p:sp>
      <p:sp>
        <p:nvSpPr>
          <p:cNvPr id="20" name="フッター プレースホルダー 6">
            <a:extLst>
              <a:ext uri="{FF2B5EF4-FFF2-40B4-BE49-F238E27FC236}">
                <a16:creationId xmlns:a16="http://schemas.microsoft.com/office/drawing/2014/main" id="{686567A3-479E-4E22-9E4B-93126C26D445}"/>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9590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心配な学生と連絡が取れない場合</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コンテンツ プレースホルダー 3">
            <a:extLst>
              <a:ext uri="{FF2B5EF4-FFF2-40B4-BE49-F238E27FC236}">
                <a16:creationId xmlns:a16="http://schemas.microsoft.com/office/drawing/2014/main" id="{4D888266-77C5-448E-81D1-8A7A278A3DD0}"/>
              </a:ext>
            </a:extLst>
          </p:cNvPr>
          <p:cNvSpPr>
            <a:spLocks noGrp="1"/>
          </p:cNvSpPr>
          <p:nvPr>
            <p:ph idx="1"/>
          </p:nvPr>
        </p:nvSpPr>
        <p:spPr>
          <a:xfrm>
            <a:off x="859808" y="1531215"/>
            <a:ext cx="10515600" cy="2405383"/>
          </a:xfrm>
        </p:spPr>
        <p:txBody>
          <a:bodyPr>
            <a:normAutofit fontScale="92500" lnSpcReduction="20000"/>
          </a:bodyPr>
          <a:lstStyle/>
          <a:p>
            <a:pPr>
              <a:lnSpc>
                <a:spcPct val="150000"/>
              </a:lnSpc>
              <a:buClr>
                <a:schemeClr val="tx1"/>
              </a:buClr>
              <a:buSzPct val="60000"/>
            </a:pPr>
            <a:r>
              <a:rPr lang="ja-JP" altLang="en-US" sz="2400" dirty="0">
                <a:latin typeface="BIZ UDPゴシック" panose="020B0400000000000000" pitchFamily="50" charset="-128"/>
                <a:ea typeface="BIZ UDPゴシック" panose="020B0400000000000000" pitchFamily="50" charset="-128"/>
              </a:rPr>
              <a:t>周囲の教職員や学生と可能な範囲で情報共有し、緊急で対応する必要があるか否かを検討する（学外の生活や対人関係が維持できていればひとまずは安心か・・・）</a:t>
            </a:r>
          </a:p>
          <a:p>
            <a:pPr eaLnBrk="1" hangingPunct="1">
              <a:lnSpc>
                <a:spcPct val="150000"/>
              </a:lnSpc>
              <a:buClr>
                <a:schemeClr val="tx1"/>
              </a:buClr>
              <a:buSzPct val="60000"/>
            </a:pPr>
            <a:r>
              <a:rPr lang="ja-JP" altLang="en-US" sz="2400" dirty="0">
                <a:latin typeface="BIZ UDPゴシック" panose="020B0400000000000000" pitchFamily="50" charset="-128"/>
                <a:ea typeface="BIZ UDPゴシック" panose="020B0400000000000000" pitchFamily="50" charset="-128"/>
              </a:rPr>
              <a:t>判断に迷う場合は保護者や保健（管理）センターと相談し、場合によっては保護者に安否確認を依頼する（保護者がすぐに対応できない場合は、その許可を得て教職員複数名での自宅訪問もあり）</a:t>
            </a:r>
          </a:p>
        </p:txBody>
      </p:sp>
      <p:sp>
        <p:nvSpPr>
          <p:cNvPr id="16" name="正方形/長方形 15">
            <a:extLst>
              <a:ext uri="{FF2B5EF4-FFF2-40B4-BE49-F238E27FC236}">
                <a16:creationId xmlns:a16="http://schemas.microsoft.com/office/drawing/2014/main" id="{A6D3F7BC-37AA-4CBC-80A7-190DA8897C7A}"/>
              </a:ext>
            </a:extLst>
          </p:cNvPr>
          <p:cNvSpPr/>
          <p:nvPr/>
        </p:nvSpPr>
        <p:spPr>
          <a:xfrm>
            <a:off x="5142617" y="4034137"/>
            <a:ext cx="1980028" cy="429743"/>
          </a:xfrm>
          <a:prstGeom prst="rect">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心配な学生</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DE3E783-6101-4204-8ED0-FAA1F270CF82}"/>
              </a:ext>
            </a:extLst>
          </p:cNvPr>
          <p:cNvSpPr/>
          <p:nvPr/>
        </p:nvSpPr>
        <p:spPr>
          <a:xfrm>
            <a:off x="5142616" y="5368611"/>
            <a:ext cx="1980028" cy="4297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BIZ UDPゴシック" panose="020B0400000000000000" pitchFamily="50" charset="-128"/>
                <a:ea typeface="BIZ UDPゴシック" panose="020B0400000000000000" pitchFamily="50" charset="-128"/>
              </a:rPr>
              <a:t>あなた</a:t>
            </a:r>
          </a:p>
        </p:txBody>
      </p:sp>
      <p:sp>
        <p:nvSpPr>
          <p:cNvPr id="26" name="正方形/長方形 25">
            <a:extLst>
              <a:ext uri="{FF2B5EF4-FFF2-40B4-BE49-F238E27FC236}">
                <a16:creationId xmlns:a16="http://schemas.microsoft.com/office/drawing/2014/main" id="{BFD75E8C-A7FD-4006-A73E-14409712C04E}"/>
              </a:ext>
            </a:extLst>
          </p:cNvPr>
          <p:cNvSpPr/>
          <p:nvPr/>
        </p:nvSpPr>
        <p:spPr>
          <a:xfrm>
            <a:off x="2095499" y="5880985"/>
            <a:ext cx="1941937" cy="42974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周囲の教職員</a:t>
            </a:r>
          </a:p>
        </p:txBody>
      </p:sp>
      <p:sp>
        <p:nvSpPr>
          <p:cNvPr id="27" name="正方形/長方形 26">
            <a:extLst>
              <a:ext uri="{FF2B5EF4-FFF2-40B4-BE49-F238E27FC236}">
                <a16:creationId xmlns:a16="http://schemas.microsoft.com/office/drawing/2014/main" id="{F60A7D17-0D83-412B-840E-86DC187B06EF}"/>
              </a:ext>
            </a:extLst>
          </p:cNvPr>
          <p:cNvSpPr/>
          <p:nvPr/>
        </p:nvSpPr>
        <p:spPr>
          <a:xfrm>
            <a:off x="2095499" y="4840674"/>
            <a:ext cx="1941937" cy="42974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周囲の学生</a:t>
            </a:r>
          </a:p>
        </p:txBody>
      </p:sp>
      <p:sp>
        <p:nvSpPr>
          <p:cNvPr id="28" name="正方形/長方形 27">
            <a:extLst>
              <a:ext uri="{FF2B5EF4-FFF2-40B4-BE49-F238E27FC236}">
                <a16:creationId xmlns:a16="http://schemas.microsoft.com/office/drawing/2014/main" id="{F4E5FFF6-9B4F-4922-B715-10507976FF10}"/>
              </a:ext>
            </a:extLst>
          </p:cNvPr>
          <p:cNvSpPr/>
          <p:nvPr/>
        </p:nvSpPr>
        <p:spPr>
          <a:xfrm>
            <a:off x="8323827" y="4840673"/>
            <a:ext cx="2237590" cy="42974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保護者</a:t>
            </a:r>
          </a:p>
        </p:txBody>
      </p:sp>
      <p:sp>
        <p:nvSpPr>
          <p:cNvPr id="29" name="正方形/長方形 28">
            <a:extLst>
              <a:ext uri="{FF2B5EF4-FFF2-40B4-BE49-F238E27FC236}">
                <a16:creationId xmlns:a16="http://schemas.microsoft.com/office/drawing/2014/main" id="{99090AB5-5602-42F5-8474-77FA96CED493}"/>
              </a:ext>
            </a:extLst>
          </p:cNvPr>
          <p:cNvSpPr/>
          <p:nvPr/>
        </p:nvSpPr>
        <p:spPr>
          <a:xfrm>
            <a:off x="8316705" y="5880985"/>
            <a:ext cx="2237590" cy="42974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dirty="0">
                <a:solidFill>
                  <a:sysClr val="windowText" lastClr="000000"/>
                </a:solidFill>
                <a:latin typeface="BIZ UDPゴシック" panose="020B0400000000000000" pitchFamily="50" charset="-128"/>
                <a:ea typeface="BIZ UDPゴシック" panose="020B0400000000000000" pitchFamily="50" charset="-128"/>
              </a:rPr>
              <a:t>保健</a:t>
            </a:r>
            <a:r>
              <a:rPr lang="en-US" altLang="ja-JP" dirty="0">
                <a:solidFill>
                  <a:sysClr val="windowText" lastClr="000000"/>
                </a:solidFill>
                <a:latin typeface="BIZ UDPゴシック" panose="020B0400000000000000" pitchFamily="50" charset="-128"/>
                <a:ea typeface="BIZ UDPゴシック" panose="020B0400000000000000" pitchFamily="50" charset="-128"/>
              </a:rPr>
              <a:t>(</a:t>
            </a:r>
            <a:r>
              <a:rPr lang="ja-JP" altLang="en-US" dirty="0">
                <a:solidFill>
                  <a:sysClr val="windowText" lastClr="000000"/>
                </a:solidFill>
                <a:latin typeface="BIZ UDPゴシック" panose="020B0400000000000000" pitchFamily="50" charset="-128"/>
                <a:ea typeface="BIZ UDPゴシック" panose="020B0400000000000000" pitchFamily="50" charset="-128"/>
              </a:rPr>
              <a:t>管理</a:t>
            </a:r>
            <a:r>
              <a:rPr lang="en-US" altLang="ja-JP" dirty="0">
                <a:solidFill>
                  <a:sysClr val="windowText" lastClr="000000"/>
                </a:solidFill>
                <a:latin typeface="BIZ UDPゴシック" panose="020B0400000000000000" pitchFamily="50" charset="-128"/>
                <a:ea typeface="BIZ UDPゴシック" panose="020B0400000000000000" pitchFamily="50" charset="-128"/>
              </a:rPr>
              <a:t>)</a:t>
            </a:r>
            <a:r>
              <a:rPr lang="ja-JP" altLang="en-US" dirty="0">
                <a:solidFill>
                  <a:sysClr val="windowText" lastClr="000000"/>
                </a:solidFill>
                <a:latin typeface="BIZ UDPゴシック" panose="020B0400000000000000" pitchFamily="50" charset="-128"/>
                <a:ea typeface="BIZ UDPゴシック" panose="020B0400000000000000" pitchFamily="50" charset="-128"/>
              </a:rPr>
              <a:t>センター</a:t>
            </a:r>
            <a:endParaRPr kumimoji="1" lang="ja-JP" altLang="en-US"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18" name="直線矢印コネクタ 17">
            <a:extLst>
              <a:ext uri="{FF2B5EF4-FFF2-40B4-BE49-F238E27FC236}">
                <a16:creationId xmlns:a16="http://schemas.microsoft.com/office/drawing/2014/main" id="{5768184F-1612-4CDE-9E4E-CE5223B50474}"/>
              </a:ext>
            </a:extLst>
          </p:cNvPr>
          <p:cNvCxnSpPr>
            <a:cxnSpLocks/>
            <a:stCxn id="25" idx="0"/>
            <a:endCxn id="16" idx="2"/>
          </p:cNvCxnSpPr>
          <p:nvPr/>
        </p:nvCxnSpPr>
        <p:spPr>
          <a:xfrm flipV="1">
            <a:off x="6132630" y="4463880"/>
            <a:ext cx="1" cy="904731"/>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4E0E328F-1CCE-4BA6-9D26-A834E5BA96C5}"/>
              </a:ext>
            </a:extLst>
          </p:cNvPr>
          <p:cNvSpPr txBox="1"/>
          <p:nvPr/>
        </p:nvSpPr>
        <p:spPr>
          <a:xfrm>
            <a:off x="3301281" y="5353407"/>
            <a:ext cx="1204856"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情報共有</a:t>
            </a:r>
          </a:p>
        </p:txBody>
      </p:sp>
      <p:sp>
        <p:nvSpPr>
          <p:cNvPr id="85" name="テキスト ボックス 84">
            <a:extLst>
              <a:ext uri="{FF2B5EF4-FFF2-40B4-BE49-F238E27FC236}">
                <a16:creationId xmlns:a16="http://schemas.microsoft.com/office/drawing/2014/main" id="{ECC1D23C-1D73-4D3D-97B6-E8A24D543484}"/>
              </a:ext>
            </a:extLst>
          </p:cNvPr>
          <p:cNvSpPr txBox="1"/>
          <p:nvPr/>
        </p:nvSpPr>
        <p:spPr>
          <a:xfrm>
            <a:off x="7807112" y="5368611"/>
            <a:ext cx="1204856"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相談</a:t>
            </a:r>
            <a:endParaRPr kumimoji="1" lang="ja-JP" altLang="en-US" b="1" dirty="0">
              <a:latin typeface="BIZ UDPゴシック" panose="020B0400000000000000" pitchFamily="50" charset="-128"/>
              <a:ea typeface="BIZ UDPゴシック" panose="020B0400000000000000" pitchFamily="50" charset="-128"/>
            </a:endParaRPr>
          </a:p>
        </p:txBody>
      </p:sp>
      <p:cxnSp>
        <p:nvCxnSpPr>
          <p:cNvPr id="65" name="コネクタ: カギ線 64">
            <a:extLst>
              <a:ext uri="{FF2B5EF4-FFF2-40B4-BE49-F238E27FC236}">
                <a16:creationId xmlns:a16="http://schemas.microsoft.com/office/drawing/2014/main" id="{515F0D79-4AA1-438B-8849-A96D99A3FE80}"/>
              </a:ext>
            </a:extLst>
          </p:cNvPr>
          <p:cNvCxnSpPr>
            <a:cxnSpLocks/>
            <a:stCxn id="25" idx="1"/>
            <a:endCxn id="27" idx="3"/>
          </p:cNvCxnSpPr>
          <p:nvPr/>
        </p:nvCxnSpPr>
        <p:spPr>
          <a:xfrm rot="10800000">
            <a:off x="4037436" y="5055547"/>
            <a:ext cx="1105180" cy="527937"/>
          </a:xfrm>
          <a:prstGeom prst="bentConnector3">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コネクタ: カギ線 127">
            <a:extLst>
              <a:ext uri="{FF2B5EF4-FFF2-40B4-BE49-F238E27FC236}">
                <a16:creationId xmlns:a16="http://schemas.microsoft.com/office/drawing/2014/main" id="{F8780621-AF0B-4B72-B56B-A83F5D221088}"/>
              </a:ext>
            </a:extLst>
          </p:cNvPr>
          <p:cNvCxnSpPr>
            <a:cxnSpLocks/>
            <a:stCxn id="25" idx="1"/>
            <a:endCxn id="26" idx="3"/>
          </p:cNvCxnSpPr>
          <p:nvPr/>
        </p:nvCxnSpPr>
        <p:spPr>
          <a:xfrm rot="10800000" flipV="1">
            <a:off x="4037436" y="5583483"/>
            <a:ext cx="1105180" cy="512374"/>
          </a:xfrm>
          <a:prstGeom prst="bentConnector3">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コネクタ: カギ線 128">
            <a:extLst>
              <a:ext uri="{FF2B5EF4-FFF2-40B4-BE49-F238E27FC236}">
                <a16:creationId xmlns:a16="http://schemas.microsoft.com/office/drawing/2014/main" id="{C7898920-6FE2-416B-8E6D-8B5479A6982A}"/>
              </a:ext>
            </a:extLst>
          </p:cNvPr>
          <p:cNvCxnSpPr>
            <a:cxnSpLocks/>
            <a:stCxn id="25" idx="3"/>
            <a:endCxn id="28" idx="1"/>
          </p:cNvCxnSpPr>
          <p:nvPr/>
        </p:nvCxnSpPr>
        <p:spPr>
          <a:xfrm flipV="1">
            <a:off x="7122644" y="5055545"/>
            <a:ext cx="1201183" cy="527938"/>
          </a:xfrm>
          <a:prstGeom prst="bentConnector3">
            <a:avLst>
              <a:gd name="adj1" fmla="val 4947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コネクタ: カギ線 129">
            <a:extLst>
              <a:ext uri="{FF2B5EF4-FFF2-40B4-BE49-F238E27FC236}">
                <a16:creationId xmlns:a16="http://schemas.microsoft.com/office/drawing/2014/main" id="{69E8865B-B80E-4051-9CD9-919FB3C67EC2}"/>
              </a:ext>
            </a:extLst>
          </p:cNvPr>
          <p:cNvCxnSpPr>
            <a:cxnSpLocks/>
            <a:stCxn id="25" idx="3"/>
            <a:endCxn id="29" idx="1"/>
          </p:cNvCxnSpPr>
          <p:nvPr/>
        </p:nvCxnSpPr>
        <p:spPr>
          <a:xfrm>
            <a:off x="7122644" y="5583483"/>
            <a:ext cx="1194061" cy="512374"/>
          </a:xfrm>
          <a:prstGeom prst="bentConnector3">
            <a:avLst>
              <a:gd name="adj1" fmla="val 50000"/>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コネクタ: カギ線 130">
            <a:extLst>
              <a:ext uri="{FF2B5EF4-FFF2-40B4-BE49-F238E27FC236}">
                <a16:creationId xmlns:a16="http://schemas.microsoft.com/office/drawing/2014/main" id="{432BF855-667B-4E5C-B1D6-6CF9831D4D24}"/>
              </a:ext>
            </a:extLst>
          </p:cNvPr>
          <p:cNvCxnSpPr>
            <a:cxnSpLocks/>
            <a:stCxn id="27" idx="0"/>
            <a:endCxn id="16" idx="1"/>
          </p:cNvCxnSpPr>
          <p:nvPr/>
        </p:nvCxnSpPr>
        <p:spPr>
          <a:xfrm rot="5400000" flipH="1" flipV="1">
            <a:off x="3808710" y="3506768"/>
            <a:ext cx="591665" cy="2076149"/>
          </a:xfrm>
          <a:prstGeom prst="bentConnector2">
            <a:avLst/>
          </a:prstGeom>
          <a:ln w="28575">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コネクタ: カギ線 131">
            <a:extLst>
              <a:ext uri="{FF2B5EF4-FFF2-40B4-BE49-F238E27FC236}">
                <a16:creationId xmlns:a16="http://schemas.microsoft.com/office/drawing/2014/main" id="{41A241AB-6977-47DE-9E0B-81601C1611D1}"/>
              </a:ext>
            </a:extLst>
          </p:cNvPr>
          <p:cNvCxnSpPr>
            <a:cxnSpLocks/>
            <a:stCxn id="16" idx="3"/>
            <a:endCxn id="28" idx="0"/>
          </p:cNvCxnSpPr>
          <p:nvPr/>
        </p:nvCxnSpPr>
        <p:spPr>
          <a:xfrm>
            <a:off x="7122645" y="4249009"/>
            <a:ext cx="2319977" cy="591664"/>
          </a:xfrm>
          <a:prstGeom prst="bentConnector2">
            <a:avLst/>
          </a:prstGeom>
          <a:ln w="28575">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0BA0FD74-014C-479B-8F38-E45B9978E697}"/>
              </a:ext>
            </a:extLst>
          </p:cNvPr>
          <p:cNvSpPr txBox="1"/>
          <p:nvPr/>
        </p:nvSpPr>
        <p:spPr>
          <a:xfrm>
            <a:off x="3144740" y="4395914"/>
            <a:ext cx="1980027" cy="369332"/>
          </a:xfrm>
          <a:prstGeom prst="rect">
            <a:avLst/>
          </a:prstGeom>
          <a:noFill/>
        </p:spPr>
        <p:txBody>
          <a:bodyPr wrap="square" rtlCol="0">
            <a:spAutoFit/>
          </a:bodyPr>
          <a:lstStyle/>
          <a:p>
            <a:r>
              <a:rPr kumimoji="1" lang="ja-JP" altLang="en-US" b="1" dirty="0">
                <a:solidFill>
                  <a:schemeClr val="accent1"/>
                </a:solidFill>
              </a:rPr>
              <a:t>維持できてる？</a:t>
            </a:r>
          </a:p>
        </p:txBody>
      </p:sp>
      <p:sp>
        <p:nvSpPr>
          <p:cNvPr id="133" name="テキスト ボックス 132">
            <a:extLst>
              <a:ext uri="{FF2B5EF4-FFF2-40B4-BE49-F238E27FC236}">
                <a16:creationId xmlns:a16="http://schemas.microsoft.com/office/drawing/2014/main" id="{019CB341-7E5F-4E0A-93CD-F597DE155FA3}"/>
              </a:ext>
            </a:extLst>
          </p:cNvPr>
          <p:cNvSpPr txBox="1"/>
          <p:nvPr/>
        </p:nvSpPr>
        <p:spPr>
          <a:xfrm>
            <a:off x="7518314" y="4372316"/>
            <a:ext cx="1828670" cy="369332"/>
          </a:xfrm>
          <a:prstGeom prst="rect">
            <a:avLst/>
          </a:prstGeom>
          <a:noFill/>
        </p:spPr>
        <p:txBody>
          <a:bodyPr wrap="square" rtlCol="0">
            <a:spAutoFit/>
          </a:bodyPr>
          <a:lstStyle/>
          <a:p>
            <a:r>
              <a:rPr lang="ja-JP" altLang="en-US" b="1" dirty="0">
                <a:solidFill>
                  <a:schemeClr val="accent1"/>
                </a:solidFill>
              </a:rPr>
              <a:t>安否確認の依頼</a:t>
            </a:r>
            <a:endParaRPr kumimoji="1" lang="ja-JP" altLang="en-US" b="1" dirty="0">
              <a:solidFill>
                <a:schemeClr val="accent1"/>
              </a:solidFill>
            </a:endParaRPr>
          </a:p>
        </p:txBody>
      </p:sp>
      <p:sp>
        <p:nvSpPr>
          <p:cNvPr id="7" name="スライド番号プレースホルダー 6">
            <a:extLst>
              <a:ext uri="{FF2B5EF4-FFF2-40B4-BE49-F238E27FC236}">
                <a16:creationId xmlns:a16="http://schemas.microsoft.com/office/drawing/2014/main" id="{33AD8E0B-48EF-4124-8D43-96A7F301D371}"/>
              </a:ext>
            </a:extLst>
          </p:cNvPr>
          <p:cNvSpPr>
            <a:spLocks noGrp="1"/>
          </p:cNvSpPr>
          <p:nvPr>
            <p:ph type="sldNum" sz="quarter" idx="12"/>
          </p:nvPr>
        </p:nvSpPr>
        <p:spPr/>
        <p:txBody>
          <a:bodyPr/>
          <a:lstStyle/>
          <a:p>
            <a:fld id="{3C43AEFE-100D-40B5-A2D7-85958A4ED887}" type="slidenum">
              <a:rPr kumimoji="1" lang="ja-JP" altLang="en-US" smtClean="0"/>
              <a:t>12</a:t>
            </a:fld>
            <a:endParaRPr kumimoji="1" lang="ja-JP" altLang="en-US"/>
          </a:p>
        </p:txBody>
      </p:sp>
      <p:sp>
        <p:nvSpPr>
          <p:cNvPr id="34" name="フッター プレースホルダー 6">
            <a:extLst>
              <a:ext uri="{FF2B5EF4-FFF2-40B4-BE49-F238E27FC236}">
                <a16:creationId xmlns:a16="http://schemas.microsoft.com/office/drawing/2014/main" id="{30FFDE28-7685-49AB-8B14-A1220A421E63}"/>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987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0" name="Rectangle 9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0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 name="Group 10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3" name="Freeform: Shape 10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0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0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Freeform: Shape 10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409492" y="1725433"/>
            <a:ext cx="3855720" cy="3110326"/>
          </a:xfrm>
        </p:spPr>
        <p:txBody>
          <a:bodyP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３．専門機関の</a:t>
            </a:r>
            <a:br>
              <a:rPr lang="en-US" altLang="ja-JP" sz="3600" dirty="0">
                <a:solidFill>
                  <a:schemeClr val="tx2"/>
                </a:solidFill>
                <a:latin typeface="BIZ UDゴシック" panose="020B0400000000000000" pitchFamily="49" charset="-128"/>
                <a:ea typeface="BIZ UDゴシック" panose="020B0400000000000000" pitchFamily="49" charset="-128"/>
              </a:rPr>
            </a:br>
            <a:r>
              <a:rPr lang="ja-JP" altLang="en-US" sz="3600" dirty="0">
                <a:solidFill>
                  <a:schemeClr val="tx2"/>
                </a:solidFill>
                <a:latin typeface="BIZ UDゴシック" panose="020B0400000000000000" pitchFamily="49" charset="-128"/>
                <a:ea typeface="BIZ UDゴシック" panose="020B0400000000000000" pitchFamily="49" charset="-128"/>
              </a:rPr>
              <a:t>受診を勧める際に</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sp>
        <p:nvSpPr>
          <p:cNvPr id="14" name="コンテンツ プレースホルダー 2">
            <a:extLst>
              <a:ext uri="{FF2B5EF4-FFF2-40B4-BE49-F238E27FC236}">
                <a16:creationId xmlns:a16="http://schemas.microsoft.com/office/drawing/2014/main" id="{E57BBDD3-48A0-4FA7-A0D1-86DFAC8F79BF}"/>
              </a:ext>
            </a:extLst>
          </p:cNvPr>
          <p:cNvSpPr>
            <a:spLocks noGrp="1"/>
          </p:cNvSpPr>
          <p:nvPr>
            <p:ph idx="1"/>
          </p:nvPr>
        </p:nvSpPr>
        <p:spPr>
          <a:xfrm>
            <a:off x="5400438" y="827908"/>
            <a:ext cx="6509727" cy="5391917"/>
          </a:xfrm>
        </p:spPr>
        <p:txBody>
          <a:bodyPr anchor="ctr">
            <a:normAutofit fontScale="92500"/>
          </a:bodyPr>
          <a:lstStyle/>
          <a:p>
            <a:pPr>
              <a:lnSpc>
                <a:spcPct val="150000"/>
              </a:lnSpc>
              <a:defRPr/>
            </a:pPr>
            <a:r>
              <a:rPr lang="ja-JP" altLang="en-US" sz="2400" dirty="0">
                <a:latin typeface="BIZ UDゴシック" panose="020B0400000000000000" pitchFamily="49" charset="-128"/>
                <a:ea typeface="BIZ UDゴシック" panose="020B0400000000000000" pitchFamily="49" charset="-128"/>
              </a:rPr>
              <a:t>相談や受診は恥ずかしいことではないと伝える</a:t>
            </a:r>
            <a:endParaRPr lang="en-US" altLang="ja-JP" sz="2400" dirty="0">
              <a:latin typeface="BIZ UDゴシック" panose="020B0400000000000000" pitchFamily="49" charset="-128"/>
              <a:ea typeface="BIZ UDゴシック" panose="020B0400000000000000" pitchFamily="49" charset="-128"/>
            </a:endParaRPr>
          </a:p>
          <a:p>
            <a:pPr>
              <a:lnSpc>
                <a:spcPct val="150000"/>
              </a:lnSpc>
              <a:defRPr/>
            </a:pPr>
            <a:r>
              <a:rPr lang="ja-JP" altLang="en-US" sz="2400" dirty="0">
                <a:latin typeface="BIZ UDゴシック" panose="020B0400000000000000" pitchFamily="49" charset="-128"/>
                <a:ea typeface="BIZ UDゴシック" panose="020B0400000000000000" pitchFamily="49" charset="-128"/>
              </a:rPr>
              <a:t>受診を勧める</a:t>
            </a:r>
            <a:endParaRPr lang="en-US" altLang="ja-JP" sz="2400" dirty="0">
              <a:latin typeface="BIZ UDゴシック" panose="020B0400000000000000" pitchFamily="49" charset="-128"/>
              <a:ea typeface="BIZ UDゴシック" panose="020B0400000000000000" pitchFamily="49" charset="-128"/>
            </a:endParaRPr>
          </a:p>
          <a:p>
            <a:pPr lvl="1">
              <a:lnSpc>
                <a:spcPct val="150000"/>
              </a:lnSpc>
              <a:defRPr/>
            </a:pPr>
            <a:r>
              <a:rPr lang="ja-JP" altLang="en-US" sz="2200" dirty="0">
                <a:latin typeface="BIZ UDゴシック" panose="020B0400000000000000" pitchFamily="49" charset="-128"/>
                <a:ea typeface="BIZ UDゴシック" panose="020B0400000000000000" pitchFamily="49" charset="-128"/>
              </a:rPr>
              <a:t>本人自身が最も苦痛と訴える症状（不眠・食欲不振など）を取り上げ、それを理由に</a:t>
            </a:r>
          </a:p>
          <a:p>
            <a:pPr lvl="1">
              <a:lnSpc>
                <a:spcPct val="150000"/>
              </a:lnSpc>
              <a:defRPr/>
            </a:pPr>
            <a:r>
              <a:rPr lang="ja-JP" altLang="en-US" sz="2200" dirty="0">
                <a:latin typeface="BIZ UDゴシック" panose="020B0400000000000000" pitchFamily="49" charset="-128"/>
                <a:ea typeface="BIZ UDゴシック" panose="020B0400000000000000" pitchFamily="49" charset="-128"/>
              </a:rPr>
              <a:t>身体的不調があればそれを理由に</a:t>
            </a:r>
          </a:p>
          <a:p>
            <a:pPr lvl="1">
              <a:lnSpc>
                <a:spcPct val="150000"/>
              </a:lnSpc>
              <a:defRPr/>
            </a:pPr>
            <a:r>
              <a:rPr lang="ja-JP" altLang="en-US" sz="2200" dirty="0">
                <a:latin typeface="BIZ UDゴシック" panose="020B0400000000000000" pitchFamily="49" charset="-128"/>
                <a:ea typeface="BIZ UDゴシック" panose="020B0400000000000000" pitchFamily="49" charset="-128"/>
              </a:rPr>
              <a:t>客観的に把握できる修学上の問題（不登校など）を指摘し、それを理由に</a:t>
            </a:r>
            <a:endParaRPr lang="en-US" altLang="ja-JP" sz="2200" dirty="0">
              <a:latin typeface="BIZ UDゴシック" panose="020B0400000000000000" pitchFamily="49" charset="-128"/>
              <a:ea typeface="BIZ UDゴシック" panose="020B0400000000000000" pitchFamily="49" charset="-128"/>
            </a:endParaRPr>
          </a:p>
          <a:p>
            <a:pPr>
              <a:lnSpc>
                <a:spcPct val="150000"/>
              </a:lnSpc>
              <a:defRPr/>
            </a:pPr>
            <a:r>
              <a:rPr lang="ja-JP" altLang="en-US" sz="2400" dirty="0">
                <a:latin typeface="BIZ UDゴシック" panose="020B0400000000000000" pitchFamily="49" charset="-128"/>
                <a:ea typeface="BIZ UDゴシック" panose="020B0400000000000000" pitchFamily="49" charset="-128"/>
              </a:rPr>
              <a:t>本人が頑なに受け入れない場合は、家族や他の教職員と連絡を取り、保健</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管理</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センターなどに相談する</a:t>
            </a:r>
          </a:p>
        </p:txBody>
      </p:sp>
      <p:sp>
        <p:nvSpPr>
          <p:cNvPr id="12" name="テキスト ボックス 11">
            <a:extLst>
              <a:ext uri="{FF2B5EF4-FFF2-40B4-BE49-F238E27FC236}">
                <a16:creationId xmlns:a16="http://schemas.microsoft.com/office/drawing/2014/main" id="{CA21AEA4-B0B5-450D-8018-10CDED710E9B}"/>
              </a:ext>
            </a:extLst>
          </p:cNvPr>
          <p:cNvSpPr txBox="1"/>
          <p:nvPr/>
        </p:nvSpPr>
        <p:spPr>
          <a:xfrm>
            <a:off x="201190" y="3952654"/>
            <a:ext cx="4548698" cy="783193"/>
          </a:xfrm>
          <a:prstGeom prst="wedgeRoundRectCallout">
            <a:avLst>
              <a:gd name="adj1" fmla="val 33099"/>
              <a:gd name="adj2" fmla="val 117553"/>
              <a:gd name="adj3" fmla="val 16667"/>
            </a:avLst>
          </a:prstGeom>
          <a:solidFill>
            <a:schemeClr val="accent4"/>
          </a:solidFill>
        </p:spPr>
        <p:txBody>
          <a:bodyPr wrap="square">
            <a:spAutoFit/>
          </a:bodyPr>
          <a:lstStyle/>
          <a:p>
            <a:pPr algn="ctr"/>
            <a:r>
              <a:rPr lang="ja-JP" altLang="en-US" sz="2000" dirty="0">
                <a:latin typeface="BIZ UDゴシック" panose="020B0400000000000000" pitchFamily="49" charset="-128"/>
                <a:ea typeface="BIZ UDゴシック" panose="020B0400000000000000" pitchFamily="49" charset="-128"/>
              </a:rPr>
              <a:t>修学については今後も相談にのるが、</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健康面の問題は専門家に相談しよう</a:t>
            </a:r>
            <a:endParaRPr lang="ja-JP" altLang="en-US" sz="2000" dirty="0"/>
          </a:p>
        </p:txBody>
      </p:sp>
      <p:pic>
        <p:nvPicPr>
          <p:cNvPr id="13" name="図 12" descr="抽象 が含まれている画像&#10;&#10;自動的に生成された説明">
            <a:extLst>
              <a:ext uri="{FF2B5EF4-FFF2-40B4-BE49-F238E27FC236}">
                <a16:creationId xmlns:a16="http://schemas.microsoft.com/office/drawing/2014/main" id="{14B7681A-C6CC-454C-BD72-BF7EDA050AF6}"/>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36837" y="4383000"/>
            <a:ext cx="2240733" cy="2240733"/>
          </a:xfrm>
          <a:prstGeom prst="rect">
            <a:avLst/>
          </a:prstGeom>
        </p:spPr>
      </p:pic>
      <p:sp>
        <p:nvSpPr>
          <p:cNvPr id="6" name="スライド番号プレースホルダー 5">
            <a:extLst>
              <a:ext uri="{FF2B5EF4-FFF2-40B4-BE49-F238E27FC236}">
                <a16:creationId xmlns:a16="http://schemas.microsoft.com/office/drawing/2014/main" id="{01D7EE95-1D00-4B47-8969-5713EB9B7511}"/>
              </a:ext>
            </a:extLst>
          </p:cNvPr>
          <p:cNvSpPr>
            <a:spLocks noGrp="1"/>
          </p:cNvSpPr>
          <p:nvPr>
            <p:ph type="sldNum" sz="quarter" idx="12"/>
          </p:nvPr>
        </p:nvSpPr>
        <p:spPr/>
        <p:txBody>
          <a:bodyPr/>
          <a:lstStyle/>
          <a:p>
            <a:fld id="{3C43AEFE-100D-40B5-A2D7-85958A4ED887}" type="slidenum">
              <a:rPr kumimoji="1" lang="ja-JP" altLang="en-US" smtClean="0"/>
              <a:t>13</a:t>
            </a:fld>
            <a:endParaRPr kumimoji="1" lang="ja-JP" altLang="en-US"/>
          </a:p>
        </p:txBody>
      </p:sp>
      <p:sp>
        <p:nvSpPr>
          <p:cNvPr id="19" name="フッター プレースホルダー 6">
            <a:extLst>
              <a:ext uri="{FF2B5EF4-FFF2-40B4-BE49-F238E27FC236}">
                <a16:creationId xmlns:a16="http://schemas.microsoft.com/office/drawing/2014/main" id="{92AAFB85-E2B8-472A-A30A-8893B42CCDCA}"/>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784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t">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大学生の危機対応一例</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直線矢印コネクタ 12">
            <a:extLst>
              <a:ext uri="{FF2B5EF4-FFF2-40B4-BE49-F238E27FC236}">
                <a16:creationId xmlns:a16="http://schemas.microsoft.com/office/drawing/2014/main" id="{C39CA021-90C8-4137-B5AE-4B98E20B32A6}"/>
              </a:ext>
            </a:extLst>
          </p:cNvPr>
          <p:cNvCxnSpPr>
            <a:cxnSpLocks/>
            <a:stCxn id="14" idx="2"/>
          </p:cNvCxnSpPr>
          <p:nvPr/>
        </p:nvCxnSpPr>
        <p:spPr>
          <a:xfrm>
            <a:off x="4368827" y="2420797"/>
            <a:ext cx="0" cy="69129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68033B9E-D7AD-4D9C-928B-7F8ABC1ABA30}"/>
              </a:ext>
            </a:extLst>
          </p:cNvPr>
          <p:cNvSpPr/>
          <p:nvPr/>
        </p:nvSpPr>
        <p:spPr>
          <a:xfrm>
            <a:off x="3445223" y="1843661"/>
            <a:ext cx="1847208" cy="577136"/>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BIZ UDゴシック" panose="020B0400000000000000" pitchFamily="49" charset="-128"/>
                <a:ea typeface="BIZ UDゴシック" panose="020B0400000000000000" pitchFamily="49" charset="-128"/>
              </a:rPr>
              <a:t>普段と異なる</a:t>
            </a: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sp>
        <p:nvSpPr>
          <p:cNvPr id="16" name="四角形: 角を丸くする 15">
            <a:extLst>
              <a:ext uri="{FF2B5EF4-FFF2-40B4-BE49-F238E27FC236}">
                <a16:creationId xmlns:a16="http://schemas.microsoft.com/office/drawing/2014/main" id="{8FBF65BE-7442-41C6-97C4-A2FFDEFA2E0A}"/>
              </a:ext>
            </a:extLst>
          </p:cNvPr>
          <p:cNvSpPr/>
          <p:nvPr/>
        </p:nvSpPr>
        <p:spPr>
          <a:xfrm>
            <a:off x="5580869" y="1835215"/>
            <a:ext cx="1819885" cy="585582"/>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BIZ UDゴシック" panose="020B0400000000000000" pitchFamily="49" charset="-128"/>
                <a:ea typeface="BIZ UDゴシック" panose="020B0400000000000000" pitchFamily="49" charset="-128"/>
              </a:rPr>
              <a:t>大学に来ない</a:t>
            </a: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cxnSp>
        <p:nvCxnSpPr>
          <p:cNvPr id="17" name="直線矢印コネクタ 16">
            <a:extLst>
              <a:ext uri="{FF2B5EF4-FFF2-40B4-BE49-F238E27FC236}">
                <a16:creationId xmlns:a16="http://schemas.microsoft.com/office/drawing/2014/main" id="{D2AA3CB2-6D0B-4BAA-B3FE-D33564BD3352}"/>
              </a:ext>
            </a:extLst>
          </p:cNvPr>
          <p:cNvCxnSpPr>
            <a:cxnSpLocks/>
            <a:stCxn id="16" idx="2"/>
          </p:cNvCxnSpPr>
          <p:nvPr/>
        </p:nvCxnSpPr>
        <p:spPr>
          <a:xfrm>
            <a:off x="6490812" y="2420797"/>
            <a:ext cx="0" cy="6783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80697C5-7373-4C85-BE87-715FEAFF55F4}"/>
              </a:ext>
            </a:extLst>
          </p:cNvPr>
          <p:cNvSpPr/>
          <p:nvPr/>
        </p:nvSpPr>
        <p:spPr>
          <a:xfrm>
            <a:off x="2182734" y="3111338"/>
            <a:ext cx="5245241" cy="577136"/>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声をかける・</a:t>
            </a:r>
            <a:r>
              <a:rPr lang="ja-JP" altLang="en-US" b="1" dirty="0">
                <a:solidFill>
                  <a:schemeClr val="tx1"/>
                </a:solidFill>
                <a:latin typeface="BIZ UDゴシック" panose="020B0400000000000000" pitchFamily="49" charset="-128"/>
                <a:ea typeface="BIZ UDゴシック" panose="020B0400000000000000" pitchFamily="49" charset="-128"/>
              </a:rPr>
              <a:t>連絡する</a:t>
            </a: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D2873FDF-BDFA-4F74-948E-EFCE22C83B41}"/>
              </a:ext>
            </a:extLst>
          </p:cNvPr>
          <p:cNvSpPr/>
          <p:nvPr/>
        </p:nvSpPr>
        <p:spPr>
          <a:xfrm>
            <a:off x="8293597" y="1833994"/>
            <a:ext cx="2108798" cy="585582"/>
          </a:xfrm>
          <a:prstGeom prst="round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BIZ UDゴシック" panose="020B0400000000000000" pitchFamily="49" charset="-128"/>
                <a:ea typeface="BIZ UDゴシック" panose="020B0400000000000000" pitchFamily="49" charset="-128"/>
              </a:rPr>
              <a:t>連絡が取れない</a:t>
            </a: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DE83F13F-5B0B-4A48-B27D-F69904AEABDE}"/>
              </a:ext>
            </a:extLst>
          </p:cNvPr>
          <p:cNvSpPr/>
          <p:nvPr/>
        </p:nvSpPr>
        <p:spPr>
          <a:xfrm>
            <a:off x="2181102" y="4515769"/>
            <a:ext cx="5245243" cy="696431"/>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時間を設けて面談する</a:t>
            </a:r>
            <a:endParaRPr kumimoji="1" lang="en-US" altLang="ja-JP" sz="1800" b="1" dirty="0">
              <a:solidFill>
                <a:schemeClr val="tx1"/>
              </a:solidFill>
              <a:latin typeface="BIZ UDゴシック" panose="020B0400000000000000" pitchFamily="49" charset="-128"/>
              <a:ea typeface="BIZ UDゴシック" panose="020B0400000000000000" pitchFamily="49" charset="-128"/>
            </a:endParaRPr>
          </a:p>
          <a:p>
            <a:pPr algn="ctr"/>
            <a:r>
              <a:rPr lang="ja-JP" altLang="en-US" sz="1600" b="1" dirty="0">
                <a:solidFill>
                  <a:schemeClr val="tx1"/>
                </a:solidFill>
                <a:latin typeface="BIZ UDゴシック" panose="020B0400000000000000" pitchFamily="49" charset="-128"/>
                <a:ea typeface="BIZ UDゴシック" panose="020B0400000000000000" pitchFamily="49" charset="-128"/>
              </a:rPr>
              <a:t>▶ 「死にたい」と打ち明けられたらスライド９</a:t>
            </a:r>
            <a:endParaRPr kumimoji="1" lang="ja-JP" altLang="en-US" sz="1600" b="1" dirty="0">
              <a:solidFill>
                <a:schemeClr val="tx1"/>
              </a:solidFill>
              <a:latin typeface="BIZ UDゴシック" panose="020B0400000000000000" pitchFamily="49" charset="-128"/>
              <a:ea typeface="BIZ UDゴシック" panose="020B0400000000000000" pitchFamily="49" charset="-128"/>
            </a:endParaRPr>
          </a:p>
        </p:txBody>
      </p:sp>
      <p:cxnSp>
        <p:nvCxnSpPr>
          <p:cNvPr id="24" name="直線矢印コネクタ 23">
            <a:extLst>
              <a:ext uri="{FF2B5EF4-FFF2-40B4-BE49-F238E27FC236}">
                <a16:creationId xmlns:a16="http://schemas.microsoft.com/office/drawing/2014/main" id="{B9DCF91E-7A94-4247-A0D1-02678802F345}"/>
              </a:ext>
            </a:extLst>
          </p:cNvPr>
          <p:cNvCxnSpPr>
            <a:cxnSpLocks/>
            <a:stCxn id="18" idx="2"/>
            <a:endCxn id="22" idx="0"/>
          </p:cNvCxnSpPr>
          <p:nvPr/>
        </p:nvCxnSpPr>
        <p:spPr>
          <a:xfrm flipH="1">
            <a:off x="4803724" y="3688474"/>
            <a:ext cx="1631" cy="82729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B93ED75-2A70-4D20-89D8-276178BBD0B4}"/>
              </a:ext>
            </a:extLst>
          </p:cNvPr>
          <p:cNvSpPr txBox="1"/>
          <p:nvPr/>
        </p:nvSpPr>
        <p:spPr>
          <a:xfrm>
            <a:off x="2922132" y="3897234"/>
            <a:ext cx="179480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面談が可能なら</a:t>
            </a:r>
          </a:p>
        </p:txBody>
      </p:sp>
      <p:sp>
        <p:nvSpPr>
          <p:cNvPr id="26" name="正方形/長方形 25">
            <a:extLst>
              <a:ext uri="{FF2B5EF4-FFF2-40B4-BE49-F238E27FC236}">
                <a16:creationId xmlns:a16="http://schemas.microsoft.com/office/drawing/2014/main" id="{309961B1-8500-4682-B9EC-8BAA366F881B}"/>
              </a:ext>
            </a:extLst>
          </p:cNvPr>
          <p:cNvSpPr/>
          <p:nvPr/>
        </p:nvSpPr>
        <p:spPr>
          <a:xfrm>
            <a:off x="7950944" y="2925734"/>
            <a:ext cx="2795139" cy="889655"/>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情報収集・共有・協議</a:t>
            </a:r>
            <a:endParaRPr kumimoji="1" lang="en-US" altLang="ja-JP" b="1"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ja-JP" altLang="en-US" sz="1600" b="1" dirty="0">
                <a:solidFill>
                  <a:sysClr val="windowText" lastClr="000000"/>
                </a:solidFill>
                <a:latin typeface="BIZ UDゴシック" panose="020B0400000000000000" pitchFamily="49" charset="-128"/>
                <a:ea typeface="BIZ UDゴシック" panose="020B0400000000000000" pitchFamily="49" charset="-128"/>
              </a:rPr>
              <a:t>緊急性はどうか</a:t>
            </a:r>
            <a:endParaRPr lang="en-US" altLang="ja-JP" sz="1600" b="1"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9B92973A-474D-47D5-9914-6202A315C6C4}"/>
              </a:ext>
            </a:extLst>
          </p:cNvPr>
          <p:cNvSpPr txBox="1"/>
          <p:nvPr/>
        </p:nvSpPr>
        <p:spPr>
          <a:xfrm>
            <a:off x="5810799" y="633652"/>
            <a:ext cx="4339650" cy="369332"/>
          </a:xfrm>
          <a:prstGeom prst="rect">
            <a:avLst/>
          </a:prstGeom>
          <a:noFill/>
        </p:spPr>
        <p:txBody>
          <a:bodyPr wrap="none" rtlCol="0">
            <a:spAutoFit/>
          </a:bodyPr>
          <a:lstStyle/>
          <a:p>
            <a:r>
              <a:rPr lang="ja-JP" altLang="en-US" dirty="0">
                <a:solidFill>
                  <a:srgbClr val="FF0000"/>
                </a:solidFill>
                <a:latin typeface="BIZ UDゴシック" panose="020B0400000000000000" pitchFamily="49" charset="-128"/>
                <a:ea typeface="BIZ UDゴシック" panose="020B0400000000000000" pitchFamily="49" charset="-128"/>
              </a:rPr>
              <a:t>▶ </a:t>
            </a:r>
            <a:r>
              <a:rPr kumimoji="1" lang="ja-JP" altLang="en-US" dirty="0">
                <a:solidFill>
                  <a:srgbClr val="FF0000"/>
                </a:solidFill>
                <a:latin typeface="BIZ UDゴシック" panose="020B0400000000000000" pitchFamily="49" charset="-128"/>
                <a:ea typeface="BIZ UDゴシック" panose="020B0400000000000000" pitchFamily="49" charset="-128"/>
              </a:rPr>
              <a:t>迷ったら専門機関に相談しましょう！</a:t>
            </a:r>
          </a:p>
        </p:txBody>
      </p:sp>
      <p:sp>
        <p:nvSpPr>
          <p:cNvPr id="29" name="正方形/長方形 28">
            <a:extLst>
              <a:ext uri="{FF2B5EF4-FFF2-40B4-BE49-F238E27FC236}">
                <a16:creationId xmlns:a16="http://schemas.microsoft.com/office/drawing/2014/main" id="{0E8CA85F-1855-4406-961C-3FF02B8BEBF8}"/>
              </a:ext>
            </a:extLst>
          </p:cNvPr>
          <p:cNvSpPr/>
          <p:nvPr/>
        </p:nvSpPr>
        <p:spPr>
          <a:xfrm>
            <a:off x="2181102" y="5611640"/>
            <a:ext cx="5245243" cy="756743"/>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専門機関につなぎ、連携して</a:t>
            </a:r>
            <a:endParaRPr kumimoji="1"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その後も継続的に支援する</a:t>
            </a:r>
          </a:p>
        </p:txBody>
      </p:sp>
      <p:cxnSp>
        <p:nvCxnSpPr>
          <p:cNvPr id="31" name="直線矢印コネクタ 30">
            <a:extLst>
              <a:ext uri="{FF2B5EF4-FFF2-40B4-BE49-F238E27FC236}">
                <a16:creationId xmlns:a16="http://schemas.microsoft.com/office/drawing/2014/main" id="{DED8BCE4-B798-4F16-809E-BC005FF0CDA5}"/>
              </a:ext>
            </a:extLst>
          </p:cNvPr>
          <p:cNvCxnSpPr>
            <a:cxnSpLocks/>
            <a:stCxn id="26" idx="2"/>
            <a:endCxn id="59" idx="0"/>
          </p:cNvCxnSpPr>
          <p:nvPr/>
        </p:nvCxnSpPr>
        <p:spPr>
          <a:xfrm>
            <a:off x="9348514" y="3815389"/>
            <a:ext cx="4178" cy="70038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4732CF45-0906-4E79-BE2F-FBADAFC94B85}"/>
              </a:ext>
            </a:extLst>
          </p:cNvPr>
          <p:cNvCxnSpPr>
            <a:cxnSpLocks/>
            <a:stCxn id="20" idx="2"/>
            <a:endCxn id="26" idx="0"/>
          </p:cNvCxnSpPr>
          <p:nvPr/>
        </p:nvCxnSpPr>
        <p:spPr>
          <a:xfrm>
            <a:off x="9347996" y="2419576"/>
            <a:ext cx="518" cy="50615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3D13FB3-E21E-4DD6-8795-11C96BEAC149}"/>
              </a:ext>
            </a:extLst>
          </p:cNvPr>
          <p:cNvCxnSpPr>
            <a:cxnSpLocks/>
            <a:stCxn id="22" idx="2"/>
            <a:endCxn id="29" idx="0"/>
          </p:cNvCxnSpPr>
          <p:nvPr/>
        </p:nvCxnSpPr>
        <p:spPr>
          <a:xfrm>
            <a:off x="4803724" y="5212200"/>
            <a:ext cx="0" cy="39944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799FC43E-5612-4E94-88EA-366CF6AD183B}"/>
              </a:ext>
            </a:extLst>
          </p:cNvPr>
          <p:cNvSpPr/>
          <p:nvPr/>
        </p:nvSpPr>
        <p:spPr>
          <a:xfrm>
            <a:off x="701492" y="1585090"/>
            <a:ext cx="2281929" cy="1236011"/>
          </a:xfrm>
          <a:prstGeom prst="ellipse">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ＳＮＳ上の</a:t>
            </a:r>
            <a:endParaRPr kumimoji="1" lang="en-US" altLang="ja-JP"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b="1" dirty="0">
                <a:solidFill>
                  <a:schemeClr val="tx1"/>
                </a:solidFill>
                <a:latin typeface="BIZ UDゴシック" panose="020B0400000000000000" pitchFamily="49" charset="-128"/>
                <a:ea typeface="BIZ UDゴシック" panose="020B0400000000000000" pitchFamily="49" charset="-128"/>
              </a:rPr>
              <a:t>自殺についての書込み</a:t>
            </a:r>
          </a:p>
        </p:txBody>
      </p:sp>
      <p:sp>
        <p:nvSpPr>
          <p:cNvPr id="38" name="テキスト ボックス 37">
            <a:extLst>
              <a:ext uri="{FF2B5EF4-FFF2-40B4-BE49-F238E27FC236}">
                <a16:creationId xmlns:a16="http://schemas.microsoft.com/office/drawing/2014/main" id="{E5F30AF7-2F0D-441F-A848-D1EB0A23B5A0}"/>
              </a:ext>
            </a:extLst>
          </p:cNvPr>
          <p:cNvSpPr txBox="1"/>
          <p:nvPr/>
        </p:nvSpPr>
        <p:spPr>
          <a:xfrm>
            <a:off x="1549192" y="1185650"/>
            <a:ext cx="2126932" cy="584775"/>
          </a:xfrm>
          <a:prstGeom prst="rect">
            <a:avLst/>
          </a:prstGeom>
          <a:noFill/>
        </p:spPr>
        <p:txBody>
          <a:bodyPr wrap="square" rtlCol="0">
            <a:spAutoFit/>
          </a:bodyP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コロナ禍でネット</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の役割は増大</a:t>
            </a:r>
          </a:p>
        </p:txBody>
      </p:sp>
      <p:cxnSp>
        <p:nvCxnSpPr>
          <p:cNvPr id="7" name="コネクタ: カギ線 6">
            <a:extLst>
              <a:ext uri="{FF2B5EF4-FFF2-40B4-BE49-F238E27FC236}">
                <a16:creationId xmlns:a16="http://schemas.microsoft.com/office/drawing/2014/main" id="{A3DDE500-DE4F-4067-BD59-180C9D1C0F0E}"/>
              </a:ext>
            </a:extLst>
          </p:cNvPr>
          <p:cNvCxnSpPr>
            <a:cxnSpLocks/>
            <a:stCxn id="36" idx="4"/>
            <a:endCxn id="18" idx="1"/>
          </p:cNvCxnSpPr>
          <p:nvPr/>
        </p:nvCxnSpPr>
        <p:spPr>
          <a:xfrm rot="16200000" flipH="1">
            <a:off x="1723193" y="2940364"/>
            <a:ext cx="578805" cy="340277"/>
          </a:xfrm>
          <a:prstGeom prst="bentConnector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コネクタ: カギ線 40">
            <a:extLst>
              <a:ext uri="{FF2B5EF4-FFF2-40B4-BE49-F238E27FC236}">
                <a16:creationId xmlns:a16="http://schemas.microsoft.com/office/drawing/2014/main" id="{8EA91C72-B9DC-49D3-9EDA-2CE2EE289784}"/>
              </a:ext>
            </a:extLst>
          </p:cNvPr>
          <p:cNvCxnSpPr>
            <a:cxnSpLocks/>
            <a:stCxn id="18" idx="3"/>
            <a:endCxn id="20" idx="1"/>
          </p:cNvCxnSpPr>
          <p:nvPr/>
        </p:nvCxnSpPr>
        <p:spPr>
          <a:xfrm flipV="1">
            <a:off x="7427975" y="2126785"/>
            <a:ext cx="865622" cy="1273121"/>
          </a:xfrm>
          <a:prstGeom prst="bentConnector3">
            <a:avLst>
              <a:gd name="adj1" fmla="val 50000"/>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527B8465-0409-4988-8A75-820526A47B33}"/>
              </a:ext>
            </a:extLst>
          </p:cNvPr>
          <p:cNvSpPr/>
          <p:nvPr/>
        </p:nvSpPr>
        <p:spPr>
          <a:xfrm>
            <a:off x="8475873" y="4515769"/>
            <a:ext cx="1753637" cy="696430"/>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安否確認</a:t>
            </a:r>
          </a:p>
        </p:txBody>
      </p:sp>
      <p:sp>
        <p:nvSpPr>
          <p:cNvPr id="64" name="テキスト ボックス 63">
            <a:extLst>
              <a:ext uri="{FF2B5EF4-FFF2-40B4-BE49-F238E27FC236}">
                <a16:creationId xmlns:a16="http://schemas.microsoft.com/office/drawing/2014/main" id="{CD500D92-1925-4F31-88DC-0524F1DB9C4A}"/>
              </a:ext>
            </a:extLst>
          </p:cNvPr>
          <p:cNvSpPr txBox="1"/>
          <p:nvPr/>
        </p:nvSpPr>
        <p:spPr>
          <a:xfrm>
            <a:off x="8280951" y="3948226"/>
            <a:ext cx="1145883"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高リスク</a:t>
            </a:r>
          </a:p>
        </p:txBody>
      </p:sp>
      <p:cxnSp>
        <p:nvCxnSpPr>
          <p:cNvPr id="75" name="直線矢印コネクタ 74">
            <a:extLst>
              <a:ext uri="{FF2B5EF4-FFF2-40B4-BE49-F238E27FC236}">
                <a16:creationId xmlns:a16="http://schemas.microsoft.com/office/drawing/2014/main" id="{A3A36450-53CE-47CA-A37A-776590F7BE97}"/>
              </a:ext>
            </a:extLst>
          </p:cNvPr>
          <p:cNvCxnSpPr>
            <a:cxnSpLocks/>
            <a:stCxn id="59" idx="1"/>
            <a:endCxn id="22" idx="3"/>
          </p:cNvCxnSpPr>
          <p:nvPr/>
        </p:nvCxnSpPr>
        <p:spPr>
          <a:xfrm flipH="1">
            <a:off x="7426345" y="4863984"/>
            <a:ext cx="1049528" cy="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D4F29A0-2AB0-4E4C-A534-0758234DB020}"/>
              </a:ext>
            </a:extLst>
          </p:cNvPr>
          <p:cNvSpPr>
            <a:spLocks noGrp="1"/>
          </p:cNvSpPr>
          <p:nvPr>
            <p:ph type="sldNum" sz="quarter" idx="12"/>
          </p:nvPr>
        </p:nvSpPr>
        <p:spPr/>
        <p:txBody>
          <a:bodyPr/>
          <a:lstStyle/>
          <a:p>
            <a:fld id="{3C43AEFE-100D-40B5-A2D7-85958A4ED887}" type="slidenum">
              <a:rPr kumimoji="1" lang="ja-JP" altLang="en-US" smtClean="0"/>
              <a:t>14</a:t>
            </a:fld>
            <a:endParaRPr kumimoji="1" lang="ja-JP" altLang="en-US"/>
          </a:p>
        </p:txBody>
      </p:sp>
      <p:sp>
        <p:nvSpPr>
          <p:cNvPr id="37" name="フッター プレースホルダー 6">
            <a:extLst>
              <a:ext uri="{FF2B5EF4-FFF2-40B4-BE49-F238E27FC236}">
                <a16:creationId xmlns:a16="http://schemas.microsoft.com/office/drawing/2014/main" id="{EC1644D0-AC1E-4B18-BDF8-CE27B71BE69E}"/>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4729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9057C58-AB26-4592-9D2D-199DF54D2135}"/>
              </a:ext>
            </a:extLst>
          </p:cNvPr>
          <p:cNvSpPr>
            <a:spLocks noGrp="1"/>
          </p:cNvSpPr>
          <p:nvPr>
            <p:ph type="title"/>
          </p:nvPr>
        </p:nvSpPr>
        <p:spPr>
          <a:xfrm>
            <a:off x="2879068" y="177800"/>
            <a:ext cx="6147973" cy="1318437"/>
          </a:xfrm>
        </p:spPr>
        <p:txBody>
          <a:bodyPr>
            <a:normAutofit/>
          </a:bodyPr>
          <a:lstStyle/>
          <a:p>
            <a:pPr algn="ctr"/>
            <a:r>
              <a:rPr kumimoji="1" lang="ja-JP" altLang="en-US" sz="3600" dirty="0">
                <a:solidFill>
                  <a:schemeClr val="tx2"/>
                </a:solidFill>
                <a:latin typeface="BIZ UDゴシック" panose="020B0400000000000000" pitchFamily="49" charset="-128"/>
                <a:ea typeface="BIZ UDゴシック" panose="020B0400000000000000" pitchFamily="49" charset="-128"/>
              </a:rPr>
              <a:t>事例：理系女子・大学３年生</a:t>
            </a:r>
          </a:p>
        </p:txBody>
      </p:sp>
      <p:grpSp>
        <p:nvGrpSpPr>
          <p:cNvPr id="32" name="Group 31">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B7715A3D-2D6D-401F-876C-6A615AADECED}"/>
              </a:ext>
            </a:extLst>
          </p:cNvPr>
          <p:cNvSpPr>
            <a:spLocks noGrp="1"/>
          </p:cNvSpPr>
          <p:nvPr>
            <p:ph idx="1"/>
          </p:nvPr>
        </p:nvSpPr>
        <p:spPr>
          <a:xfrm>
            <a:off x="1536547" y="1318437"/>
            <a:ext cx="9118600" cy="5361763"/>
          </a:xfrm>
        </p:spPr>
        <p:txBody>
          <a:bodyPr anchor="t">
            <a:normAutofit fontScale="92500" lnSpcReduction="10000"/>
          </a:bodyPr>
          <a:lstStyle/>
          <a:p>
            <a:pPr marL="0" indent="216000">
              <a:lnSpc>
                <a:spcPct val="150000"/>
              </a:lnSpc>
              <a:buNone/>
            </a:pPr>
            <a:r>
              <a:rPr lang="ja-JP" altLang="en-US" sz="1800" dirty="0">
                <a:solidFill>
                  <a:schemeClr val="tx2"/>
                </a:solidFill>
                <a:latin typeface="BIZ UDP明朝 Medium" panose="02020500000000000000" pitchFamily="18" charset="-128"/>
                <a:ea typeface="BIZ UDP明朝 Medium" panose="02020500000000000000" pitchFamily="18" charset="-128"/>
              </a:rPr>
              <a:t>３年生の後期から研究室配属になり、しばらくは皆と一緒に実験に参加していた。次第に休むことが多くなり、</a:t>
            </a:r>
            <a:r>
              <a:rPr lang="en-US" altLang="ja-JP" sz="1800" dirty="0">
                <a:solidFill>
                  <a:schemeClr val="tx2"/>
                </a:solidFill>
                <a:latin typeface="BIZ UDP明朝 Medium" panose="02020500000000000000" pitchFamily="18" charset="-128"/>
                <a:ea typeface="BIZ UDP明朝 Medium" panose="02020500000000000000" pitchFamily="18" charset="-128"/>
              </a:rPr>
              <a:t>11</a:t>
            </a:r>
            <a:r>
              <a:rPr lang="ja-JP" altLang="en-US" sz="1800" dirty="0">
                <a:solidFill>
                  <a:schemeClr val="tx2"/>
                </a:solidFill>
                <a:latin typeface="BIZ UDP明朝 Medium" panose="02020500000000000000" pitchFamily="18" charset="-128"/>
                <a:ea typeface="BIZ UDP明朝 Medium" panose="02020500000000000000" pitchFamily="18" charset="-128"/>
              </a:rPr>
              <a:t>月になると全く登校しなくなった。研究室のメンバーが何度か連絡をとったが応答がなかったとのことで、指導教員が直接メールをしたが、返信はなかった。</a:t>
            </a:r>
            <a:endParaRPr lang="en-US" altLang="ja-JP" sz="1800" dirty="0">
              <a:solidFill>
                <a:schemeClr val="tx2"/>
              </a:solidFill>
              <a:latin typeface="BIZ UDP明朝 Medium" panose="02020500000000000000" pitchFamily="18" charset="-128"/>
              <a:ea typeface="BIZ UDP明朝 Medium" panose="02020500000000000000" pitchFamily="18" charset="-128"/>
            </a:endParaRPr>
          </a:p>
          <a:p>
            <a:pPr marL="0" indent="216000">
              <a:lnSpc>
                <a:spcPct val="150000"/>
              </a:lnSpc>
              <a:buNone/>
            </a:pPr>
            <a:r>
              <a:rPr lang="ja-JP" altLang="en-US" sz="1800" dirty="0">
                <a:solidFill>
                  <a:schemeClr val="tx2"/>
                </a:solidFill>
                <a:latin typeface="BIZ UDP明朝 Medium" panose="02020500000000000000" pitchFamily="18" charset="-128"/>
                <a:ea typeface="BIZ UDP明朝 Medium" panose="02020500000000000000" pitchFamily="18" charset="-128"/>
              </a:rPr>
              <a:t>心配した教員は保護者に連絡して相談し、学務課職員とともに本人のアパートを訪れた。教員がドアの外で繰り返し名乗ったところようやく本人がドアを開けたが、表情なく別人のようで、乱雑な室内には踏み台、ロープ、ビニール袋などが置かれていた。</a:t>
            </a:r>
            <a:endParaRPr lang="en-US" altLang="ja-JP" sz="1800" dirty="0">
              <a:solidFill>
                <a:schemeClr val="tx2"/>
              </a:solidFill>
              <a:latin typeface="BIZ UDP明朝 Medium" panose="02020500000000000000" pitchFamily="18" charset="-128"/>
              <a:ea typeface="BIZ UDP明朝 Medium" panose="02020500000000000000" pitchFamily="18" charset="-128"/>
            </a:endParaRPr>
          </a:p>
          <a:p>
            <a:pPr marL="0" indent="216000">
              <a:lnSpc>
                <a:spcPct val="150000"/>
              </a:lnSpc>
              <a:buNone/>
            </a:pPr>
            <a:r>
              <a:rPr lang="ja-JP" altLang="en-US" sz="1800" dirty="0">
                <a:solidFill>
                  <a:schemeClr val="tx2"/>
                </a:solidFill>
                <a:latin typeface="BIZ UDP明朝 Medium" panose="02020500000000000000" pitchFamily="18" charset="-128"/>
                <a:ea typeface="BIZ UDP明朝 Medium" panose="02020500000000000000" pitchFamily="18" charset="-128"/>
              </a:rPr>
              <a:t>本人はうなだれて、「皆のようなアイディアが出ない。自分には価値がないので生きていても仕方ない」と希死念慮（死にたい気持ち）を認めた。このため、保護が必要と判断した教員が保健管理センターに連絡を入れ、学務課職員の助けを借りて本人を同センターに連れて行った。センターで精神科医の診察を受けたところ、入院治療が必要と判断されて</a:t>
            </a:r>
            <a:r>
              <a:rPr lang="en-US" altLang="ja-JP" sz="1800" dirty="0">
                <a:solidFill>
                  <a:schemeClr val="tx2"/>
                </a:solidFill>
                <a:latin typeface="BIZ UDP明朝 Medium" panose="02020500000000000000" pitchFamily="18" charset="-128"/>
                <a:ea typeface="BIZ UDP明朝 Medium" panose="02020500000000000000" pitchFamily="18" charset="-128"/>
              </a:rPr>
              <a:t>1</a:t>
            </a:r>
            <a:r>
              <a:rPr lang="ja-JP" altLang="en-US" sz="1800" dirty="0">
                <a:solidFill>
                  <a:schemeClr val="tx2"/>
                </a:solidFill>
                <a:latin typeface="BIZ UDP明朝 Medium" panose="02020500000000000000" pitchFamily="18" charset="-128"/>
                <a:ea typeface="BIZ UDP明朝 Medium" panose="02020500000000000000" pitchFamily="18" charset="-128"/>
              </a:rPr>
              <a:t>か月間の入院となった。</a:t>
            </a:r>
            <a:endParaRPr lang="en-US" altLang="ja-JP" sz="1800" dirty="0">
              <a:solidFill>
                <a:schemeClr val="tx2"/>
              </a:solidFill>
              <a:latin typeface="BIZ UDP明朝 Medium" panose="02020500000000000000" pitchFamily="18" charset="-128"/>
              <a:ea typeface="BIZ UDP明朝 Medium" panose="02020500000000000000" pitchFamily="18" charset="-128"/>
            </a:endParaRPr>
          </a:p>
          <a:p>
            <a:pPr marL="0" indent="216000">
              <a:lnSpc>
                <a:spcPct val="150000"/>
              </a:lnSpc>
              <a:buNone/>
            </a:pPr>
            <a:r>
              <a:rPr lang="ja-JP" altLang="en-US" sz="1800" dirty="0">
                <a:solidFill>
                  <a:schemeClr val="tx2"/>
                </a:solidFill>
                <a:latin typeface="BIZ UDP明朝 Medium" panose="02020500000000000000" pitchFamily="18" charset="-128"/>
                <a:ea typeface="BIZ UDP明朝 Medium" panose="02020500000000000000" pitchFamily="18" charset="-128"/>
              </a:rPr>
              <a:t>退院後１年間休学したが、保健管理センターが学務課や教員とともに本人の相談にのり、復学の段取りについて調整を行った。復学後は学生相談室も利用しながら本人なりに研究を進め、無事卒論を仕上げて１年半遅れで卒業となった。</a:t>
            </a:r>
            <a:endParaRPr kumimoji="1" lang="ja-JP" altLang="en-US" sz="1800" dirty="0">
              <a:solidFill>
                <a:schemeClr val="tx2"/>
              </a:solidFill>
              <a:latin typeface="BIZ UDP明朝 Medium" panose="02020500000000000000" pitchFamily="18" charset="-128"/>
              <a:ea typeface="BIZ UDP明朝 Medium" panose="02020500000000000000" pitchFamily="18" charset="-128"/>
            </a:endParaRPr>
          </a:p>
        </p:txBody>
      </p:sp>
      <p:grpSp>
        <p:nvGrpSpPr>
          <p:cNvPr id="38" name="Group 37">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39" name="Freeform: Shape 38">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図 16">
            <a:extLst>
              <a:ext uri="{FF2B5EF4-FFF2-40B4-BE49-F238E27FC236}">
                <a16:creationId xmlns:a16="http://schemas.microsoft.com/office/drawing/2014/main" id="{7CFE3A0C-54ED-4B0A-8AFA-7C9EB733630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30567" y="-80602"/>
            <a:ext cx="1638995" cy="1638995"/>
          </a:xfrm>
          <a:prstGeom prst="rect">
            <a:avLst/>
          </a:prstGeom>
        </p:spPr>
      </p:pic>
      <p:sp>
        <p:nvSpPr>
          <p:cNvPr id="8" name="スライド番号プレースホルダー 7">
            <a:extLst>
              <a:ext uri="{FF2B5EF4-FFF2-40B4-BE49-F238E27FC236}">
                <a16:creationId xmlns:a16="http://schemas.microsoft.com/office/drawing/2014/main" id="{6737B281-AD95-4807-8026-E967E277DD33}"/>
              </a:ext>
            </a:extLst>
          </p:cNvPr>
          <p:cNvSpPr>
            <a:spLocks noGrp="1"/>
          </p:cNvSpPr>
          <p:nvPr>
            <p:ph type="sldNum" sz="quarter" idx="12"/>
          </p:nvPr>
        </p:nvSpPr>
        <p:spPr/>
        <p:txBody>
          <a:bodyPr/>
          <a:lstStyle/>
          <a:p>
            <a:fld id="{3C43AEFE-100D-40B5-A2D7-85958A4ED887}" type="slidenum">
              <a:rPr kumimoji="1" lang="ja-JP" altLang="en-US" smtClean="0"/>
              <a:t>15</a:t>
            </a:fld>
            <a:endParaRPr kumimoji="1" lang="ja-JP" altLang="en-US"/>
          </a:p>
        </p:txBody>
      </p:sp>
      <p:sp>
        <p:nvSpPr>
          <p:cNvPr id="22" name="フッター プレースホルダー 6">
            <a:extLst>
              <a:ext uri="{FF2B5EF4-FFF2-40B4-BE49-F238E27FC236}">
                <a16:creationId xmlns:a16="http://schemas.microsoft.com/office/drawing/2014/main" id="{DA7F1ED0-D0E0-4561-922C-C1BADF0D598B}"/>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764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教職員にできることのまとめ</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コンテンツ プレースホルダー 3">
            <a:extLst>
              <a:ext uri="{FF2B5EF4-FFF2-40B4-BE49-F238E27FC236}">
                <a16:creationId xmlns:a16="http://schemas.microsoft.com/office/drawing/2014/main" id="{846838D8-2B08-499C-8BD0-4A9B9F69F78B}"/>
              </a:ext>
            </a:extLst>
          </p:cNvPr>
          <p:cNvSpPr>
            <a:spLocks noGrp="1"/>
          </p:cNvSpPr>
          <p:nvPr>
            <p:ph idx="1"/>
          </p:nvPr>
        </p:nvSpPr>
        <p:spPr>
          <a:xfrm>
            <a:off x="859808" y="1723839"/>
            <a:ext cx="10844512" cy="4351338"/>
          </a:xfrm>
        </p:spPr>
        <p:txBody>
          <a:bodyPr>
            <a:normAutofit/>
          </a:bodyPr>
          <a:lstStyle/>
          <a:p>
            <a:pPr marL="514350" indent="-514350">
              <a:lnSpc>
                <a:spcPct val="150000"/>
              </a:lnSpc>
              <a:buClr>
                <a:schemeClr val="tx2"/>
              </a:buClr>
              <a:buSzPct val="80000"/>
              <a:buFont typeface="+mj-lt"/>
              <a:buAutoNum type="arabicPeriod"/>
            </a:pPr>
            <a:r>
              <a:rPr lang="ja-JP" altLang="en-US" sz="2200" dirty="0">
                <a:latin typeface="BIZ UDPゴシック" panose="020B0400000000000000" pitchFamily="50" charset="-128"/>
                <a:ea typeface="BIZ UDPゴシック" panose="020B0400000000000000" pitchFamily="50" charset="-128"/>
              </a:rPr>
              <a:t>普段から高リスクの学生を把握し、修学の節目などは変化を見逃さない</a:t>
            </a:r>
          </a:p>
          <a:p>
            <a:pPr marL="514350" indent="-514350">
              <a:lnSpc>
                <a:spcPct val="150000"/>
              </a:lnSpc>
              <a:buClr>
                <a:schemeClr val="tx2"/>
              </a:buClr>
              <a:buSzPct val="80000"/>
              <a:buFont typeface="+mj-lt"/>
              <a:buAutoNum type="arabicPeriod"/>
            </a:pPr>
            <a:r>
              <a:rPr lang="ja-JP" altLang="en-US" sz="2200" dirty="0">
                <a:latin typeface="BIZ UDPゴシック" panose="020B0400000000000000" pitchFamily="50" charset="-128"/>
                <a:ea typeface="BIZ UDPゴシック" panose="020B0400000000000000" pitchFamily="50" charset="-128"/>
              </a:rPr>
              <a:t>学生が落ち込んでいる様子であれば、まず心配していることを伝え、本人に寄り添う姿勢を示す</a:t>
            </a:r>
          </a:p>
          <a:p>
            <a:pPr marL="514350" indent="-514350">
              <a:lnSpc>
                <a:spcPct val="150000"/>
              </a:lnSpc>
              <a:buClr>
                <a:schemeClr val="tx2"/>
              </a:buClr>
              <a:buSzPct val="80000"/>
              <a:buFont typeface="+mj-lt"/>
              <a:buAutoNum type="arabicPeriod"/>
            </a:pPr>
            <a:r>
              <a:rPr lang="ja-JP" altLang="en-US" sz="2200" dirty="0">
                <a:latin typeface="BIZ UDPゴシック" panose="020B0400000000000000" pitchFamily="50" charset="-128"/>
                <a:ea typeface="BIZ UDPゴシック" panose="020B0400000000000000" pitchFamily="50" charset="-128"/>
              </a:rPr>
              <a:t>希死念慮が懸念されれば受診を促し、同時に保護者との連携を検討する</a:t>
            </a:r>
          </a:p>
          <a:p>
            <a:pPr marL="514350" indent="-514350">
              <a:lnSpc>
                <a:spcPct val="150000"/>
              </a:lnSpc>
              <a:buClr>
                <a:schemeClr val="tx2"/>
              </a:buClr>
              <a:buSzPct val="80000"/>
              <a:buFont typeface="+mj-lt"/>
              <a:buAutoNum type="arabicPeriod"/>
            </a:pPr>
            <a:r>
              <a:rPr lang="ja-JP" altLang="en-US" sz="2200" dirty="0">
                <a:latin typeface="BIZ UDPゴシック" panose="020B0400000000000000" pitchFamily="50" charset="-128"/>
                <a:ea typeface="BIZ UDPゴシック" panose="020B0400000000000000" pitchFamily="50" charset="-128"/>
              </a:rPr>
              <a:t>一人で抱えず、適宜上司・同僚、保護者、専門家と相談する</a:t>
            </a:r>
          </a:p>
          <a:p>
            <a:pPr marL="514350" indent="-514350">
              <a:lnSpc>
                <a:spcPct val="150000"/>
              </a:lnSpc>
              <a:buClr>
                <a:schemeClr val="tx2"/>
              </a:buClr>
              <a:buSzPct val="80000"/>
              <a:buFont typeface="+mj-lt"/>
              <a:buAutoNum type="arabicPeriod"/>
            </a:pPr>
            <a:r>
              <a:rPr lang="ja-JP" altLang="en-US" sz="2200" dirty="0">
                <a:latin typeface="BIZ UDPゴシック" panose="020B0400000000000000" pitchFamily="50" charset="-128"/>
                <a:ea typeface="BIZ UDPゴシック" panose="020B0400000000000000" pitchFamily="50" charset="-128"/>
              </a:rPr>
              <a:t>危機的状況下では、躊躇せず専門科への相談、保護者への連絡、安否確認を行う</a:t>
            </a:r>
          </a:p>
        </p:txBody>
      </p:sp>
      <p:sp>
        <p:nvSpPr>
          <p:cNvPr id="40" name="テキスト ボックス 39">
            <a:extLst>
              <a:ext uri="{FF2B5EF4-FFF2-40B4-BE49-F238E27FC236}">
                <a16:creationId xmlns:a16="http://schemas.microsoft.com/office/drawing/2014/main" id="{15223272-4E07-4C2F-85F1-3BCFA06CCD72}"/>
              </a:ext>
            </a:extLst>
          </p:cNvPr>
          <p:cNvSpPr txBox="1"/>
          <p:nvPr/>
        </p:nvSpPr>
        <p:spPr>
          <a:xfrm>
            <a:off x="1926810" y="5261656"/>
            <a:ext cx="7699544" cy="954107"/>
          </a:xfrm>
          <a:prstGeom prst="rect">
            <a:avLst/>
          </a:prstGeom>
          <a:noFill/>
        </p:spPr>
        <p:txBody>
          <a:bodyPr wrap="none" rtlCol="0">
            <a:spAutoFit/>
          </a:bodyPr>
          <a:lstStyle/>
          <a:p>
            <a:pPr algn="ctr"/>
            <a:r>
              <a:rPr kumimoji="1" lang="ja-JP" altLang="en-US" sz="2800" dirty="0">
                <a:solidFill>
                  <a:srgbClr val="FF0000"/>
                </a:solidFill>
                <a:latin typeface="BIZ UDゴシック" panose="020B0400000000000000" pitchFamily="49" charset="-128"/>
                <a:ea typeface="BIZ UDゴシック" panose="020B0400000000000000" pitchFamily="49" charset="-128"/>
              </a:rPr>
              <a:t>＋</a:t>
            </a:r>
            <a:endParaRPr kumimoji="1" lang="en-US" altLang="ja-JP" sz="2800" dirty="0">
              <a:solidFill>
                <a:srgbClr val="FF0000"/>
              </a:solidFill>
              <a:latin typeface="BIZ UDゴシック" panose="020B0400000000000000" pitchFamily="49" charset="-128"/>
              <a:ea typeface="BIZ UDゴシック" panose="020B0400000000000000" pitchFamily="49" charset="-128"/>
            </a:endParaRPr>
          </a:p>
          <a:p>
            <a:pPr algn="ctr"/>
            <a:r>
              <a:rPr kumimoji="1" lang="ja-JP" altLang="en-US" sz="2800" dirty="0">
                <a:solidFill>
                  <a:srgbClr val="FF0000"/>
                </a:solidFill>
                <a:latin typeface="BIZ UDゴシック" panose="020B0400000000000000" pitchFamily="49" charset="-128"/>
                <a:ea typeface="BIZ UDゴシック" panose="020B0400000000000000" pitchFamily="49" charset="-128"/>
              </a:rPr>
              <a:t>全学的な自殺予防対策の提案・実施　</a:t>
            </a:r>
            <a:r>
              <a:rPr kumimoji="1" lang="ja-JP" altLang="en-US" sz="2000" dirty="0">
                <a:solidFill>
                  <a:srgbClr val="FF0000"/>
                </a:solidFill>
                <a:latin typeface="BIZ UDゴシック" panose="020B0400000000000000" pitchFamily="49" charset="-128"/>
                <a:ea typeface="BIZ UDゴシック" panose="020B0400000000000000" pitchFamily="49" charset="-128"/>
              </a:rPr>
              <a:t>▶スライド</a:t>
            </a:r>
            <a:r>
              <a:rPr kumimoji="1" lang="en-US" altLang="ja-JP" sz="2000" dirty="0">
                <a:solidFill>
                  <a:srgbClr val="FF0000"/>
                </a:solidFill>
                <a:latin typeface="BIZ UDゴシック" panose="020B0400000000000000" pitchFamily="49" charset="-128"/>
                <a:ea typeface="BIZ UDゴシック" panose="020B0400000000000000" pitchFamily="49" charset="-128"/>
              </a:rPr>
              <a:t>20</a:t>
            </a:r>
            <a:endParaRPr kumimoji="1" lang="ja-JP" altLang="en-US" sz="2800" dirty="0">
              <a:solidFill>
                <a:srgbClr val="FF0000"/>
              </a:solidFill>
              <a:latin typeface="BIZ UDゴシック" panose="020B0400000000000000" pitchFamily="49" charset="-128"/>
              <a:ea typeface="BIZ UDゴシック" panose="020B0400000000000000" pitchFamily="49" charset="-128"/>
            </a:endParaRPr>
          </a:p>
        </p:txBody>
      </p:sp>
      <p:sp>
        <p:nvSpPr>
          <p:cNvPr id="7" name="スライド番号プレースホルダー 6">
            <a:extLst>
              <a:ext uri="{FF2B5EF4-FFF2-40B4-BE49-F238E27FC236}">
                <a16:creationId xmlns:a16="http://schemas.microsoft.com/office/drawing/2014/main" id="{7E39BC1C-B606-444C-9F29-F738CC606774}"/>
              </a:ext>
            </a:extLst>
          </p:cNvPr>
          <p:cNvSpPr>
            <a:spLocks noGrp="1"/>
          </p:cNvSpPr>
          <p:nvPr>
            <p:ph type="sldNum" sz="quarter" idx="12"/>
          </p:nvPr>
        </p:nvSpPr>
        <p:spPr/>
        <p:txBody>
          <a:bodyPr/>
          <a:lstStyle/>
          <a:p>
            <a:fld id="{3C43AEFE-100D-40B5-A2D7-85958A4ED887}" type="slidenum">
              <a:rPr kumimoji="1" lang="ja-JP" altLang="en-US" smtClean="0"/>
              <a:t>16</a:t>
            </a:fld>
            <a:endParaRPr kumimoji="1" lang="ja-JP" altLang="en-US"/>
          </a:p>
        </p:txBody>
      </p:sp>
      <p:sp>
        <p:nvSpPr>
          <p:cNvPr id="18" name="フッター プレースホルダー 6">
            <a:extLst>
              <a:ext uri="{FF2B5EF4-FFF2-40B4-BE49-F238E27FC236}">
                <a16:creationId xmlns:a16="http://schemas.microsoft.com/office/drawing/2014/main" id="{40EBB793-8F46-4824-B6A5-A61B4F2195F0}"/>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9956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0" name="Rectangle 9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0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 name="Group 10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3" name="Freeform: Shape 10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0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0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Freeform: Shape 10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377689" y="1422801"/>
            <a:ext cx="3855720" cy="4371974"/>
          </a:xfrm>
        </p:spPr>
        <p:txBody>
          <a:bodyPr>
            <a:normAutofit/>
          </a:bodyPr>
          <a:lstStyle/>
          <a:p>
            <a:pPr algn="ctr"/>
            <a:r>
              <a:rPr lang="ja-JP" altLang="en-US" sz="3600" dirty="0">
                <a:solidFill>
                  <a:schemeClr val="tx2"/>
                </a:solidFill>
                <a:latin typeface="BIZ UDゴシック" panose="020B0400000000000000" pitchFamily="49" charset="-128"/>
                <a:ea typeface="BIZ UDゴシック" panose="020B0400000000000000" pitchFamily="49" charset="-128"/>
              </a:rPr>
              <a:t>４．もし、</a:t>
            </a:r>
            <a:br>
              <a:rPr lang="en-US" altLang="ja-JP" sz="3600" dirty="0">
                <a:solidFill>
                  <a:schemeClr val="tx2"/>
                </a:solidFill>
                <a:latin typeface="BIZ UDゴシック" panose="020B0400000000000000" pitchFamily="49" charset="-128"/>
                <a:ea typeface="BIZ UDゴシック" panose="020B0400000000000000" pitchFamily="49" charset="-128"/>
              </a:rPr>
            </a:br>
            <a:r>
              <a:rPr lang="ja-JP" altLang="en-US" sz="3600" dirty="0">
                <a:solidFill>
                  <a:schemeClr val="tx2"/>
                </a:solidFill>
                <a:latin typeface="BIZ UDゴシック" panose="020B0400000000000000" pitchFamily="49" charset="-128"/>
                <a:ea typeface="BIZ UDゴシック" panose="020B0400000000000000" pitchFamily="49" charset="-128"/>
              </a:rPr>
              <a:t>不幸にして</a:t>
            </a:r>
            <a:br>
              <a:rPr lang="en-US" altLang="ja-JP" sz="3600" dirty="0">
                <a:solidFill>
                  <a:schemeClr val="tx2"/>
                </a:solidFill>
                <a:latin typeface="BIZ UDゴシック" panose="020B0400000000000000" pitchFamily="49" charset="-128"/>
                <a:ea typeface="BIZ UDゴシック" panose="020B0400000000000000" pitchFamily="49" charset="-128"/>
              </a:rPr>
            </a:br>
            <a:r>
              <a:rPr lang="ja-JP" altLang="en-US" sz="3600" dirty="0">
                <a:solidFill>
                  <a:schemeClr val="tx2"/>
                </a:solidFill>
                <a:latin typeface="BIZ UDゴシック" panose="020B0400000000000000" pitchFamily="49" charset="-128"/>
                <a:ea typeface="BIZ UDゴシック" panose="020B0400000000000000" pitchFamily="49" charset="-128"/>
              </a:rPr>
              <a:t>自殺がおきて</a:t>
            </a:r>
            <a:br>
              <a:rPr lang="en-US" altLang="ja-JP" sz="3600" dirty="0">
                <a:solidFill>
                  <a:schemeClr val="tx2"/>
                </a:solidFill>
                <a:latin typeface="BIZ UDゴシック" panose="020B0400000000000000" pitchFamily="49" charset="-128"/>
                <a:ea typeface="BIZ UDゴシック" panose="020B0400000000000000" pitchFamily="49" charset="-128"/>
              </a:rPr>
            </a:br>
            <a:r>
              <a:rPr lang="ja-JP" altLang="en-US" sz="3600" dirty="0">
                <a:solidFill>
                  <a:schemeClr val="tx2"/>
                </a:solidFill>
                <a:latin typeface="BIZ UDゴシック" panose="020B0400000000000000" pitchFamily="49" charset="-128"/>
                <a:ea typeface="BIZ UDゴシック" panose="020B0400000000000000" pitchFamily="49" charset="-128"/>
              </a:rPr>
              <a:t>しまったら</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sp>
        <p:nvSpPr>
          <p:cNvPr id="14" name="コンテンツ プレースホルダー 2">
            <a:extLst>
              <a:ext uri="{FF2B5EF4-FFF2-40B4-BE49-F238E27FC236}">
                <a16:creationId xmlns:a16="http://schemas.microsoft.com/office/drawing/2014/main" id="{E57BBDD3-48A0-4FA7-A0D1-86DFAC8F79BF}"/>
              </a:ext>
            </a:extLst>
          </p:cNvPr>
          <p:cNvSpPr>
            <a:spLocks noGrp="1"/>
          </p:cNvSpPr>
          <p:nvPr>
            <p:ph idx="1"/>
          </p:nvPr>
        </p:nvSpPr>
        <p:spPr>
          <a:xfrm>
            <a:off x="5165335" y="465261"/>
            <a:ext cx="6786411" cy="3075509"/>
          </a:xfrm>
        </p:spPr>
        <p:txBody>
          <a:bodyPr anchor="ctr">
            <a:normAutofit/>
          </a:bodyPr>
          <a:lstStyle/>
          <a:p>
            <a:pPr>
              <a:lnSpc>
                <a:spcPct val="150000"/>
              </a:lnSpc>
              <a:defRPr/>
            </a:pPr>
            <a:r>
              <a:rPr lang="ja-JP" altLang="en-US" sz="2000" dirty="0">
                <a:latin typeface="BIZ UDゴシック" panose="020B0400000000000000" pitchFamily="49" charset="-128"/>
                <a:ea typeface="BIZ UDゴシック" panose="020B0400000000000000" pitchFamily="49" charset="-128"/>
              </a:rPr>
              <a:t>自殺は、周囲に相当な衝撃を与える出来事です</a:t>
            </a:r>
          </a:p>
          <a:p>
            <a:pPr>
              <a:lnSpc>
                <a:spcPct val="150000"/>
              </a:lnSpc>
              <a:defRPr/>
            </a:pPr>
            <a:r>
              <a:rPr lang="ja-JP" altLang="en-US" sz="2000" dirty="0">
                <a:latin typeface="BIZ UDゴシック" panose="020B0400000000000000" pitchFamily="49" charset="-128"/>
                <a:ea typeface="BIZ UDゴシック" panose="020B0400000000000000" pitchFamily="49" charset="-128"/>
              </a:rPr>
              <a:t>教職員の皆さんを含め、残された人には</a:t>
            </a:r>
            <a:br>
              <a:rPr lang="en-US" altLang="ja-JP" sz="2000" dirty="0">
                <a:latin typeface="BIZ UDゴシック" panose="020B0400000000000000" pitchFamily="49" charset="-128"/>
                <a:ea typeface="BIZ UDゴシック" panose="020B0400000000000000" pitchFamily="49" charset="-128"/>
              </a:rPr>
            </a:br>
            <a:r>
              <a:rPr lang="ja-JP" altLang="en-US" sz="2000" dirty="0">
                <a:latin typeface="BIZ UDゴシック" panose="020B0400000000000000" pitchFamily="49" charset="-128"/>
                <a:ea typeface="BIZ UDゴシック" panose="020B0400000000000000" pitchFamily="49" charset="-128"/>
              </a:rPr>
              <a:t>以下のような症状が出る可能性があります</a:t>
            </a:r>
          </a:p>
          <a:p>
            <a:pPr lvl="1">
              <a:lnSpc>
                <a:spcPct val="150000"/>
              </a:lnSpc>
              <a:defRPr/>
            </a:pPr>
            <a:r>
              <a:rPr lang="ja-JP" altLang="en-US" sz="1800" dirty="0">
                <a:latin typeface="BIZ UDゴシック" panose="020B0400000000000000" pitchFamily="49" charset="-128"/>
                <a:ea typeface="BIZ UDゴシック" panose="020B0400000000000000" pitchFamily="49" charset="-128"/>
              </a:rPr>
              <a:t>驚愕、自責、怒り</a:t>
            </a:r>
            <a:endParaRPr lang="en-US" altLang="ja-JP" sz="1800" dirty="0">
              <a:latin typeface="BIZ UDゴシック" panose="020B0400000000000000" pitchFamily="49" charset="-128"/>
              <a:ea typeface="BIZ UDゴシック" panose="020B0400000000000000" pitchFamily="49" charset="-128"/>
            </a:endParaRPr>
          </a:p>
          <a:p>
            <a:pPr lvl="1">
              <a:lnSpc>
                <a:spcPct val="150000"/>
              </a:lnSpc>
              <a:defRPr/>
            </a:pPr>
            <a:r>
              <a:rPr lang="ja-JP" altLang="en-US" sz="1800" dirty="0">
                <a:latin typeface="BIZ UDゴシック" panose="020B0400000000000000" pitchFamily="49" charset="-128"/>
                <a:ea typeface="BIZ UDゴシック" panose="020B0400000000000000" pitchFamily="49" charset="-128"/>
              </a:rPr>
              <a:t>不眠・悪夢、集中力低下、動悸、過呼吸</a:t>
            </a:r>
          </a:p>
          <a:p>
            <a:pPr lvl="1">
              <a:lnSpc>
                <a:spcPct val="150000"/>
              </a:lnSpc>
              <a:defRPr/>
            </a:pPr>
            <a:r>
              <a:rPr lang="ja-JP" altLang="en-US" sz="1800" dirty="0">
                <a:latin typeface="BIZ UDゴシック" panose="020B0400000000000000" pitchFamily="49" charset="-128"/>
                <a:ea typeface="BIZ UDゴシック" panose="020B0400000000000000" pitchFamily="49" charset="-128"/>
              </a:rPr>
              <a:t>不安・抑うつ、死へのとらわれ、感情不安定、等</a:t>
            </a:r>
          </a:p>
        </p:txBody>
      </p:sp>
      <p:sp>
        <p:nvSpPr>
          <p:cNvPr id="13" name="テキスト ボックス 12">
            <a:extLst>
              <a:ext uri="{FF2B5EF4-FFF2-40B4-BE49-F238E27FC236}">
                <a16:creationId xmlns:a16="http://schemas.microsoft.com/office/drawing/2014/main" id="{0E0A5DB8-64AB-46F6-91C6-142B07A2E9B9}"/>
              </a:ext>
            </a:extLst>
          </p:cNvPr>
          <p:cNvSpPr txBox="1"/>
          <p:nvPr/>
        </p:nvSpPr>
        <p:spPr>
          <a:xfrm>
            <a:off x="5223135" y="3608788"/>
            <a:ext cx="6941515" cy="2560829"/>
          </a:xfrm>
          <a:prstGeom prst="rect">
            <a:avLst/>
          </a:prstGeom>
          <a:noFill/>
        </p:spPr>
        <p:txBody>
          <a:bodyPr wrap="square">
            <a:spAutoFit/>
          </a:bodyPr>
          <a:lstStyle/>
          <a:p>
            <a:pPr marL="342900" indent="-342900">
              <a:lnSpc>
                <a:spcPct val="150000"/>
              </a:lnSpc>
              <a:buFont typeface="Arial" panose="020B0604020202020204" pitchFamily="34" charset="0"/>
              <a:buChar char="•"/>
              <a:defRPr/>
            </a:pPr>
            <a:r>
              <a:rPr lang="ja-JP" altLang="en-US" sz="2000" dirty="0">
                <a:latin typeface="BIZ UDゴシック" panose="020B0400000000000000" pitchFamily="49" charset="-128"/>
                <a:ea typeface="BIZ UDゴシック" panose="020B0400000000000000" pitchFamily="49" charset="-128"/>
              </a:rPr>
              <a:t>自殺により大きな影響を受ける人がいるかもしれません</a:t>
            </a:r>
          </a:p>
          <a:p>
            <a:pPr marL="742950" lvl="1" indent="-285750">
              <a:lnSpc>
                <a:spcPct val="150000"/>
              </a:lnSpc>
              <a:buFont typeface="Arial" panose="020B0604020202020204" pitchFamily="34" charset="0"/>
              <a:buChar char="•"/>
              <a:defRPr/>
            </a:pPr>
            <a:r>
              <a:rPr lang="ja-JP" altLang="en-US" dirty="0">
                <a:latin typeface="BIZ UDゴシック" panose="020B0400000000000000" pitchFamily="49" charset="-128"/>
                <a:ea typeface="BIZ UDゴシック" panose="020B0400000000000000" pitchFamily="49" charset="-128"/>
              </a:rPr>
              <a:t>故人との関係が強かった人</a:t>
            </a:r>
            <a:endParaRPr lang="en-US" altLang="ja-JP" dirty="0">
              <a:latin typeface="BIZ UDゴシック" panose="020B0400000000000000" pitchFamily="49" charset="-128"/>
              <a:ea typeface="BIZ UDゴシック" panose="020B0400000000000000" pitchFamily="49" charset="-128"/>
            </a:endParaRPr>
          </a:p>
          <a:p>
            <a:pPr marL="742950" lvl="1" indent="-285750">
              <a:lnSpc>
                <a:spcPct val="150000"/>
              </a:lnSpc>
              <a:buFont typeface="Arial" panose="020B0604020202020204" pitchFamily="34" charset="0"/>
              <a:buChar char="•"/>
              <a:defRPr/>
            </a:pPr>
            <a:r>
              <a:rPr lang="ja-JP" altLang="en-US" dirty="0">
                <a:latin typeface="BIZ UDゴシック" panose="020B0400000000000000" pitchFamily="49" charset="-128"/>
                <a:ea typeface="BIZ UDゴシック" panose="020B0400000000000000" pitchFamily="49" charset="-128"/>
              </a:rPr>
              <a:t>故人に責任を感じる人</a:t>
            </a:r>
            <a:endParaRPr lang="en-US" altLang="ja-JP" dirty="0">
              <a:latin typeface="BIZ UDゴシック" panose="020B0400000000000000" pitchFamily="49" charset="-128"/>
              <a:ea typeface="BIZ UDゴシック" panose="020B0400000000000000" pitchFamily="49" charset="-128"/>
            </a:endParaRPr>
          </a:p>
          <a:p>
            <a:pPr marL="742950" lvl="1" indent="-285750">
              <a:lnSpc>
                <a:spcPct val="150000"/>
              </a:lnSpc>
              <a:buFont typeface="Arial" panose="020B0604020202020204" pitchFamily="34" charset="0"/>
              <a:buChar char="•"/>
              <a:defRPr/>
            </a:pPr>
            <a:r>
              <a:rPr lang="ja-JP" altLang="en-US" dirty="0">
                <a:latin typeface="BIZ UDゴシック" panose="020B0400000000000000" pitchFamily="49" charset="-128"/>
                <a:ea typeface="BIZ UDゴシック" panose="020B0400000000000000" pitchFamily="49" charset="-128"/>
              </a:rPr>
              <a:t>現場を目撃した人</a:t>
            </a:r>
          </a:p>
          <a:p>
            <a:pPr marL="742950" lvl="1" indent="-285750">
              <a:lnSpc>
                <a:spcPct val="150000"/>
              </a:lnSpc>
              <a:buFont typeface="Arial" panose="020B0604020202020204" pitchFamily="34" charset="0"/>
              <a:buChar char="•"/>
              <a:defRPr/>
            </a:pPr>
            <a:r>
              <a:rPr lang="ja-JP" altLang="en-US" dirty="0">
                <a:latin typeface="BIZ UDゴシック" panose="020B0400000000000000" pitchFamily="49" charset="-128"/>
                <a:ea typeface="BIZ UDゴシック" panose="020B0400000000000000" pitchFamily="49" charset="-128"/>
              </a:rPr>
              <a:t>精神疾患を持つ人</a:t>
            </a:r>
          </a:p>
          <a:p>
            <a:pPr marL="742950" lvl="1" indent="-285750">
              <a:lnSpc>
                <a:spcPct val="150000"/>
              </a:lnSpc>
              <a:buFont typeface="Arial" panose="020B0604020202020204" pitchFamily="34" charset="0"/>
              <a:buChar char="•"/>
              <a:defRPr/>
            </a:pPr>
            <a:r>
              <a:rPr lang="ja-JP" altLang="en-US" dirty="0">
                <a:latin typeface="BIZ UDゴシック" panose="020B0400000000000000" pitchFamily="49" charset="-128"/>
                <a:ea typeface="BIZ UDゴシック" panose="020B0400000000000000" pitchFamily="49" charset="-128"/>
              </a:rPr>
              <a:t>故人と境遇が似ている人　等</a:t>
            </a:r>
          </a:p>
        </p:txBody>
      </p:sp>
      <p:sp>
        <p:nvSpPr>
          <p:cNvPr id="7" name="スライド番号プレースホルダー 6">
            <a:extLst>
              <a:ext uri="{FF2B5EF4-FFF2-40B4-BE49-F238E27FC236}">
                <a16:creationId xmlns:a16="http://schemas.microsoft.com/office/drawing/2014/main" id="{ADE539BD-9302-40FB-817A-028433B2EFFD}"/>
              </a:ext>
            </a:extLst>
          </p:cNvPr>
          <p:cNvSpPr>
            <a:spLocks noGrp="1"/>
          </p:cNvSpPr>
          <p:nvPr>
            <p:ph type="sldNum" sz="quarter" idx="12"/>
          </p:nvPr>
        </p:nvSpPr>
        <p:spPr/>
        <p:txBody>
          <a:bodyPr/>
          <a:lstStyle/>
          <a:p>
            <a:fld id="{3C43AEFE-100D-40B5-A2D7-85958A4ED887}" type="slidenum">
              <a:rPr kumimoji="1" lang="ja-JP" altLang="en-US" smtClean="0"/>
              <a:t>17</a:t>
            </a:fld>
            <a:endParaRPr kumimoji="1" lang="ja-JP" altLang="en-US"/>
          </a:p>
        </p:txBody>
      </p:sp>
      <p:sp>
        <p:nvSpPr>
          <p:cNvPr id="18" name="フッター プレースホルダー 6">
            <a:extLst>
              <a:ext uri="{FF2B5EF4-FFF2-40B4-BE49-F238E27FC236}">
                <a16:creationId xmlns:a16="http://schemas.microsoft.com/office/drawing/2014/main" id="{57C97489-60D8-46F4-BADB-83C33DA21698}"/>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998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ポストベンション（事後対応）</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コンテンツ プレースホルダー 3">
            <a:extLst>
              <a:ext uri="{FF2B5EF4-FFF2-40B4-BE49-F238E27FC236}">
                <a16:creationId xmlns:a16="http://schemas.microsoft.com/office/drawing/2014/main" id="{4D888266-77C5-448E-81D1-8A7A278A3DD0}"/>
              </a:ext>
            </a:extLst>
          </p:cNvPr>
          <p:cNvSpPr>
            <a:spLocks noGrp="1"/>
          </p:cNvSpPr>
          <p:nvPr>
            <p:ph idx="1"/>
          </p:nvPr>
        </p:nvSpPr>
        <p:spPr>
          <a:xfrm>
            <a:off x="838200" y="1704974"/>
            <a:ext cx="10515600" cy="4597923"/>
          </a:xfrm>
        </p:spPr>
        <p:txBody>
          <a:bodyPr>
            <a:normAutofit fontScale="92500" lnSpcReduction="10000"/>
          </a:bodyPr>
          <a:lstStyle/>
          <a:p>
            <a:pPr>
              <a:lnSpc>
                <a:spcPct val="150000"/>
              </a:lnSpc>
              <a:buClr>
                <a:schemeClr val="tx2"/>
              </a:buClr>
              <a:buSzPct val="60000"/>
            </a:pPr>
            <a:r>
              <a:rPr lang="ja-JP" altLang="en-US" sz="2400" dirty="0">
                <a:latin typeface="BIZ UDPゴシック" panose="020B0400000000000000" pitchFamily="50" charset="-128"/>
                <a:ea typeface="BIZ UDPゴシック" panose="020B0400000000000000" pitchFamily="50" charset="-128"/>
              </a:rPr>
              <a:t>遺された人々に一定の影響が予測されるとき、彼らの心理的動揺を可能な限り少なくするために、ポストベンション活動（別れの集いによるケア）が有効とされています</a:t>
            </a:r>
          </a:p>
          <a:p>
            <a:pPr marL="0" indent="0">
              <a:lnSpc>
                <a:spcPct val="150000"/>
              </a:lnSpc>
              <a:buClr>
                <a:schemeClr val="tx2"/>
              </a:buClr>
              <a:buSzPct val="60000"/>
              <a:buNone/>
            </a:pPr>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endParaRPr lang="ja-JP" altLang="en-US" sz="24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400" dirty="0">
                <a:latin typeface="BIZ UDゴシック" panose="020B0400000000000000" pitchFamily="49" charset="-128"/>
                <a:ea typeface="BIZ UDゴシック" panose="020B0400000000000000" pitchFamily="49" charset="-128"/>
              </a:rPr>
              <a:t>高リスク者に留意しましょう</a:t>
            </a:r>
            <a:endParaRPr lang="en-US" altLang="ja-JP" sz="2400" dirty="0">
              <a:latin typeface="BIZ UDゴシック" panose="020B0400000000000000" pitchFamily="49" charset="-128"/>
              <a:ea typeface="BIZ UDゴシック" panose="020B0400000000000000" pitchFamily="49" charset="-128"/>
            </a:endParaRPr>
          </a:p>
          <a:p>
            <a:pPr>
              <a:lnSpc>
                <a:spcPct val="150000"/>
              </a:lnSpc>
              <a:buClr>
                <a:schemeClr val="tx2"/>
              </a:buClr>
              <a:buSzPct val="60000"/>
            </a:pPr>
            <a:r>
              <a:rPr lang="ja-JP" altLang="en-US" sz="2400" dirty="0">
                <a:latin typeface="BIZ UDPゴシック" panose="020B0400000000000000" pitchFamily="50" charset="-128"/>
                <a:ea typeface="BIZ UDPゴシック" panose="020B0400000000000000" pitchFamily="50" charset="-128"/>
              </a:rPr>
              <a:t>希望者へのケアや、特に動揺の激しい個人のフォローアップが必要です</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buClr>
                <a:schemeClr val="tx2"/>
              </a:buClr>
              <a:buSzPct val="60000"/>
            </a:pPr>
            <a:r>
              <a:rPr lang="ja-JP" altLang="en-US" sz="2400" dirty="0">
                <a:latin typeface="BIZ UDPゴシック" panose="020B0400000000000000" pitchFamily="50" charset="-128"/>
                <a:ea typeface="BIZ UDPゴシック" panose="020B0400000000000000" pitchFamily="50" charset="-128"/>
              </a:rPr>
              <a:t>皆さん自身も衝撃を受けている可能性があります</a:t>
            </a:r>
          </a:p>
          <a:p>
            <a:pPr marL="0" indent="0">
              <a:lnSpc>
                <a:spcPct val="150000"/>
              </a:lnSpc>
              <a:buClr>
                <a:schemeClr val="tx2"/>
              </a:buClr>
              <a:buSzPct val="60000"/>
              <a:buNone/>
            </a:pPr>
            <a:r>
              <a:rPr lang="ja-JP" altLang="en-US" sz="2400" dirty="0">
                <a:latin typeface="BIZ UDPゴシック" panose="020B0400000000000000" pitchFamily="50" charset="-128"/>
                <a:ea typeface="BIZ UDPゴシック" panose="020B0400000000000000" pitchFamily="50" charset="-128"/>
              </a:rPr>
              <a:t>　⇒保健</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管理</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センター等に相談し、専門職の支援を仰ぎましょう</a:t>
            </a:r>
          </a:p>
        </p:txBody>
      </p:sp>
      <p:sp>
        <p:nvSpPr>
          <p:cNvPr id="5" name="四角形: 角を丸くする 4">
            <a:extLst>
              <a:ext uri="{FF2B5EF4-FFF2-40B4-BE49-F238E27FC236}">
                <a16:creationId xmlns:a16="http://schemas.microsoft.com/office/drawing/2014/main" id="{07C28D36-4844-4F18-A2C2-6BADAB787E66}"/>
              </a:ext>
            </a:extLst>
          </p:cNvPr>
          <p:cNvSpPr/>
          <p:nvPr/>
        </p:nvSpPr>
        <p:spPr>
          <a:xfrm>
            <a:off x="1247470" y="2855372"/>
            <a:ext cx="9274480" cy="824456"/>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批判禁止、プライバシー・自律性の尊重などに留意しながら、</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関係者の反応が把握できる人数で集まり、事実を確認をして率直な気持ちを語り合います</a:t>
            </a:r>
            <a:endParaRPr kumimoji="1" lang="ja-JP" altLang="en-US" dirty="0">
              <a:solidFill>
                <a:schemeClr val="tx1"/>
              </a:solidFill>
            </a:endParaRPr>
          </a:p>
        </p:txBody>
      </p:sp>
      <p:pic>
        <p:nvPicPr>
          <p:cNvPr id="7" name="図 6" descr="図形 が含まれている画像&#10;&#10;自動的に生成された説明">
            <a:extLst>
              <a:ext uri="{FF2B5EF4-FFF2-40B4-BE49-F238E27FC236}">
                <a16:creationId xmlns:a16="http://schemas.microsoft.com/office/drawing/2014/main" id="{CF0A7755-4198-48C5-8D97-0AE37CC34677}"/>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390491" y="2762634"/>
            <a:ext cx="2482602" cy="2482602"/>
          </a:xfrm>
          <a:prstGeom prst="rect">
            <a:avLst/>
          </a:prstGeom>
        </p:spPr>
      </p:pic>
      <p:sp>
        <p:nvSpPr>
          <p:cNvPr id="10" name="スライド番号プレースホルダー 9">
            <a:extLst>
              <a:ext uri="{FF2B5EF4-FFF2-40B4-BE49-F238E27FC236}">
                <a16:creationId xmlns:a16="http://schemas.microsoft.com/office/drawing/2014/main" id="{4BA3E8DA-8C3F-4814-BE78-F7586A153AE0}"/>
              </a:ext>
            </a:extLst>
          </p:cNvPr>
          <p:cNvSpPr>
            <a:spLocks noGrp="1"/>
          </p:cNvSpPr>
          <p:nvPr>
            <p:ph type="sldNum" sz="quarter" idx="12"/>
          </p:nvPr>
        </p:nvSpPr>
        <p:spPr/>
        <p:txBody>
          <a:bodyPr/>
          <a:lstStyle/>
          <a:p>
            <a:fld id="{3C43AEFE-100D-40B5-A2D7-85958A4ED887}" type="slidenum">
              <a:rPr kumimoji="1" lang="ja-JP" altLang="en-US" smtClean="0"/>
              <a:t>18</a:t>
            </a:fld>
            <a:endParaRPr kumimoji="1" lang="ja-JP" altLang="en-US"/>
          </a:p>
        </p:txBody>
      </p:sp>
      <p:sp>
        <p:nvSpPr>
          <p:cNvPr id="19" name="フッター プレースホルダー 6">
            <a:extLst>
              <a:ext uri="{FF2B5EF4-FFF2-40B4-BE49-F238E27FC236}">
                <a16:creationId xmlns:a16="http://schemas.microsoft.com/office/drawing/2014/main" id="{83CAB2E1-4417-4779-8F63-617BEEFD7048}"/>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052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2" name="図 1">
            <a:extLst>
              <a:ext uri="{FF2B5EF4-FFF2-40B4-BE49-F238E27FC236}">
                <a16:creationId xmlns:a16="http://schemas.microsoft.com/office/drawing/2014/main" id="{5F3F444F-CB56-43BE-882E-8583A3F72506}"/>
              </a:ext>
            </a:extLst>
          </p:cNvPr>
          <p:cNvPicPr>
            <a:picLocks noChangeAspect="1"/>
          </p:cNvPicPr>
          <p:nvPr/>
        </p:nvPicPr>
        <p:blipFill>
          <a:blip r:embed="rId3"/>
          <a:stretch>
            <a:fillRect/>
          </a:stretch>
        </p:blipFill>
        <p:spPr>
          <a:xfrm>
            <a:off x="850231" y="1623768"/>
            <a:ext cx="9655062" cy="3926459"/>
          </a:xfrm>
          <a:prstGeom prst="rect">
            <a:avLst/>
          </a:prstGeom>
        </p:spPr>
      </p:pic>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タイトル 1">
            <a:extLst>
              <a:ext uri="{FF2B5EF4-FFF2-40B4-BE49-F238E27FC236}">
                <a16:creationId xmlns:a16="http://schemas.microsoft.com/office/drawing/2014/main" id="{6A0EF7A1-5F12-4A28-A54C-500C2478AED1}"/>
              </a:ext>
            </a:extLst>
          </p:cNvPr>
          <p:cNvSpPr txBox="1">
            <a:spLocks/>
          </p:cNvSpPr>
          <p:nvPr/>
        </p:nvSpPr>
        <p:spPr>
          <a:xfrm>
            <a:off x="850231" y="228763"/>
            <a:ext cx="107632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solidFill>
                  <a:schemeClr val="tx2"/>
                </a:solidFill>
                <a:latin typeface="BIZ UDゴシック" panose="020B0400000000000000" pitchFamily="49" charset="-128"/>
                <a:ea typeface="BIZ UDゴシック" panose="020B0400000000000000" pitchFamily="49" charset="-128"/>
              </a:rPr>
              <a:t>学生の問題は、「大学」の環境の中で起こる</a:t>
            </a:r>
          </a:p>
        </p:txBody>
      </p:sp>
      <p:sp>
        <p:nvSpPr>
          <p:cNvPr id="30" name="テキスト ボックス 29">
            <a:extLst>
              <a:ext uri="{FF2B5EF4-FFF2-40B4-BE49-F238E27FC236}">
                <a16:creationId xmlns:a16="http://schemas.microsoft.com/office/drawing/2014/main" id="{CAA9B3AD-1C60-4B35-8262-9A9903746DF0}"/>
              </a:ext>
            </a:extLst>
          </p:cNvPr>
          <p:cNvSpPr txBox="1"/>
          <p:nvPr/>
        </p:nvSpPr>
        <p:spPr>
          <a:xfrm>
            <a:off x="1392340" y="5624010"/>
            <a:ext cx="8802410" cy="584775"/>
          </a:xfrm>
          <a:prstGeom prst="rect">
            <a:avLst/>
          </a:prstGeom>
          <a:noFill/>
        </p:spPr>
        <p:txBody>
          <a:bodyPr wrap="none" rtlCol="0">
            <a:spAutoFit/>
          </a:bodyPr>
          <a:lstStyle/>
          <a:p>
            <a:r>
              <a:rPr lang="ja-JP" altLang="en-US" sz="3200" dirty="0">
                <a:solidFill>
                  <a:srgbClr val="FF0000"/>
                </a:solidFill>
                <a:latin typeface="BIZ UDゴシック" panose="020B0400000000000000" pitchFamily="49" charset="-128"/>
                <a:ea typeface="BIZ UDゴシック" panose="020B0400000000000000" pitchFamily="49" charset="-128"/>
              </a:rPr>
              <a:t>▶ コミュニティ対策が全学的な対策として重要</a:t>
            </a:r>
          </a:p>
        </p:txBody>
      </p:sp>
      <p:sp>
        <p:nvSpPr>
          <p:cNvPr id="32" name="楕円 31">
            <a:extLst>
              <a:ext uri="{FF2B5EF4-FFF2-40B4-BE49-F238E27FC236}">
                <a16:creationId xmlns:a16="http://schemas.microsoft.com/office/drawing/2014/main" id="{09C548B4-6443-4AC5-A7C8-77148BAEE394}"/>
              </a:ext>
            </a:extLst>
          </p:cNvPr>
          <p:cNvSpPr/>
          <p:nvPr/>
        </p:nvSpPr>
        <p:spPr>
          <a:xfrm>
            <a:off x="5429250" y="1705544"/>
            <a:ext cx="2025650" cy="1996506"/>
          </a:xfrm>
          <a:custGeom>
            <a:avLst/>
            <a:gdLst>
              <a:gd name="connsiteX0" fmla="*/ 0 w 2025650"/>
              <a:gd name="connsiteY0" fmla="*/ 998253 h 1996506"/>
              <a:gd name="connsiteX1" fmla="*/ 1012825 w 2025650"/>
              <a:gd name="connsiteY1" fmla="*/ 0 h 1996506"/>
              <a:gd name="connsiteX2" fmla="*/ 2025650 w 2025650"/>
              <a:gd name="connsiteY2" fmla="*/ 998253 h 1996506"/>
              <a:gd name="connsiteX3" fmla="*/ 1012825 w 2025650"/>
              <a:gd name="connsiteY3" fmla="*/ 1996506 h 1996506"/>
              <a:gd name="connsiteX4" fmla="*/ 0 w 2025650"/>
              <a:gd name="connsiteY4" fmla="*/ 998253 h 199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650" h="1996506" extrusionOk="0">
                <a:moveTo>
                  <a:pt x="0" y="998253"/>
                </a:moveTo>
                <a:cubicBezTo>
                  <a:pt x="61310" y="511982"/>
                  <a:pt x="458010" y="-30928"/>
                  <a:pt x="1012825" y="0"/>
                </a:cubicBezTo>
                <a:cubicBezTo>
                  <a:pt x="1412900" y="-18319"/>
                  <a:pt x="1955389" y="355115"/>
                  <a:pt x="2025650" y="998253"/>
                </a:cubicBezTo>
                <a:cubicBezTo>
                  <a:pt x="2117953" y="1589633"/>
                  <a:pt x="1577901" y="1981214"/>
                  <a:pt x="1012825" y="1996506"/>
                </a:cubicBezTo>
                <a:cubicBezTo>
                  <a:pt x="451254" y="1974559"/>
                  <a:pt x="-116475" y="1461427"/>
                  <a:pt x="0" y="998253"/>
                </a:cubicBezTo>
                <a:close/>
              </a:path>
            </a:pathLst>
          </a:custGeom>
          <a:noFill/>
          <a:ln w="76200">
            <a:solidFill>
              <a:srgbClr val="FF0000"/>
            </a:solidFill>
            <a:extLst>
              <a:ext uri="{C807C97D-BFC1-408E-A445-0C87EB9F89A2}">
                <ask:lineSketchStyleProps xmlns:ask="http://schemas.microsoft.com/office/drawing/2018/sketchyshapes" sd="3151956871">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5A933270-221D-485B-B051-B06189D84A54}"/>
              </a:ext>
            </a:extLst>
          </p:cNvPr>
          <p:cNvSpPr>
            <a:spLocks noGrp="1"/>
          </p:cNvSpPr>
          <p:nvPr>
            <p:ph type="sldNum" sz="quarter" idx="12"/>
          </p:nvPr>
        </p:nvSpPr>
        <p:spPr/>
        <p:txBody>
          <a:bodyPr/>
          <a:lstStyle/>
          <a:p>
            <a:fld id="{3C43AEFE-100D-40B5-A2D7-85958A4ED887}" type="slidenum">
              <a:rPr kumimoji="1" lang="ja-JP" altLang="en-US" smtClean="0"/>
              <a:t>19</a:t>
            </a:fld>
            <a:endParaRPr kumimoji="1" lang="ja-JP" altLang="en-US"/>
          </a:p>
        </p:txBody>
      </p:sp>
      <p:sp>
        <p:nvSpPr>
          <p:cNvPr id="19" name="フッター プレースホルダー 6">
            <a:extLst>
              <a:ext uri="{FF2B5EF4-FFF2-40B4-BE49-F238E27FC236}">
                <a16:creationId xmlns:a16="http://schemas.microsoft.com/office/drawing/2014/main" id="{F9E7E073-0860-4E2B-9EDF-03C537FFE6F4}"/>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133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9057C58-AB26-4592-9D2D-199DF54D2135}"/>
              </a:ext>
            </a:extLst>
          </p:cNvPr>
          <p:cNvSpPr>
            <a:spLocks noGrp="1"/>
          </p:cNvSpPr>
          <p:nvPr>
            <p:ph type="title"/>
          </p:nvPr>
        </p:nvSpPr>
        <p:spPr>
          <a:xfrm>
            <a:off x="3218652" y="210000"/>
            <a:ext cx="5754696" cy="1837349"/>
          </a:xfrm>
        </p:spPr>
        <p:txBody>
          <a:bodyPr>
            <a:normAutofit/>
          </a:bodyPr>
          <a:lstStyle/>
          <a:p>
            <a:pPr algn="ctr"/>
            <a:r>
              <a:rPr kumimoji="1" lang="ja-JP" altLang="en-US" sz="3600" dirty="0">
                <a:solidFill>
                  <a:schemeClr val="tx2"/>
                </a:solidFill>
                <a:latin typeface="BIZ UDゴシック" panose="020B0400000000000000" pitchFamily="49" charset="-128"/>
                <a:ea typeface="BIZ UDゴシック" panose="020B0400000000000000" pitchFamily="49" charset="-128"/>
              </a:rPr>
              <a:t>－大学教職員の皆様へ－</a:t>
            </a:r>
          </a:p>
        </p:txBody>
      </p:sp>
      <p:grpSp>
        <p:nvGrpSpPr>
          <p:cNvPr id="32" name="Group 31">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コンテンツ プレースホルダー 2">
            <a:extLst>
              <a:ext uri="{FF2B5EF4-FFF2-40B4-BE49-F238E27FC236}">
                <a16:creationId xmlns:a16="http://schemas.microsoft.com/office/drawing/2014/main" id="{B7715A3D-2D6D-401F-876C-6A615AADECED}"/>
              </a:ext>
            </a:extLst>
          </p:cNvPr>
          <p:cNvSpPr>
            <a:spLocks noGrp="1"/>
          </p:cNvSpPr>
          <p:nvPr>
            <p:ph idx="1"/>
          </p:nvPr>
        </p:nvSpPr>
        <p:spPr>
          <a:xfrm>
            <a:off x="675811" y="1967024"/>
            <a:ext cx="10890403" cy="3876397"/>
          </a:xfrm>
        </p:spPr>
        <p:txBody>
          <a:bodyPr anchor="t">
            <a:normAutofit lnSpcReduction="10000"/>
          </a:bodyPr>
          <a:lstStyle/>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「死にたい」という学生に接したことはありますか。</a:t>
            </a: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大学生・大学院生を含む若年層の死因で最も多いのは「自殺」です</a:t>
            </a:r>
            <a:r>
              <a:rPr lang="ja-JP" altLang="en-US" sz="2000" baseline="30000" dirty="0">
                <a:solidFill>
                  <a:schemeClr val="tx2"/>
                </a:solidFill>
                <a:latin typeface="BIZ UDゴシック" panose="020B0400000000000000" pitchFamily="49" charset="-128"/>
                <a:ea typeface="BIZ UDゴシック" panose="020B0400000000000000" pitchFamily="49" charset="-128"/>
              </a:rPr>
              <a:t>＊</a:t>
            </a:r>
            <a:r>
              <a:rPr lang="ja-JP" altLang="en-US" sz="2000" dirty="0">
                <a:solidFill>
                  <a:schemeClr val="tx2"/>
                </a:solidFill>
                <a:latin typeface="BIZ UDゴシック" panose="020B0400000000000000" pitchFamily="49" charset="-128"/>
                <a:ea typeface="BIZ UDゴシック" panose="020B0400000000000000" pitchFamily="49" charset="-128"/>
              </a:rPr>
              <a:t>。</a:t>
            </a: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日本は比較的自殺の多い国であり、若者のこのような傾向はこの十数年続いています。</a:t>
            </a: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大学生の自殺は、家族はもちろん</a:t>
            </a:r>
            <a:endParaRPr lang="en-US" altLang="ja-JP" sz="2000" dirty="0">
              <a:solidFill>
                <a:schemeClr val="tx2"/>
              </a:solidFill>
              <a:latin typeface="BIZ UDゴシック" panose="020B0400000000000000" pitchFamily="49" charset="-128"/>
              <a:ea typeface="BIZ UDゴシック" panose="020B0400000000000000" pitchFamily="49" charset="-128"/>
            </a:endParaRP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大学構内でも友人・知人や教職員に大きな動揺をもたらします。</a:t>
            </a: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自殺企図に至らないまでも、希死念慮（死にたいという気持ち）を抱いている学生は</a:t>
            </a:r>
            <a:endParaRPr lang="en-US" altLang="ja-JP" sz="2000" dirty="0">
              <a:solidFill>
                <a:schemeClr val="tx2"/>
              </a:solidFill>
              <a:latin typeface="BIZ UDゴシック" panose="020B0400000000000000" pitchFamily="49" charset="-128"/>
              <a:ea typeface="BIZ UDゴシック" panose="020B0400000000000000" pitchFamily="49" charset="-128"/>
            </a:endParaRP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少なからずいるはずです。</a:t>
            </a:r>
          </a:p>
          <a:p>
            <a:pPr marL="0" indent="0" algn="ctr">
              <a:lnSpc>
                <a:spcPct val="120000"/>
              </a:lnSpc>
              <a:buNone/>
            </a:pPr>
            <a:r>
              <a:rPr lang="ja-JP" altLang="en-US" sz="2000" dirty="0">
                <a:solidFill>
                  <a:schemeClr val="tx2"/>
                </a:solidFill>
                <a:latin typeface="BIZ UDゴシック" panose="020B0400000000000000" pitchFamily="49" charset="-128"/>
                <a:ea typeface="BIZ UDゴシック" panose="020B0400000000000000" pitchFamily="49" charset="-128"/>
              </a:rPr>
              <a:t>彼らのために、教職員である我々には何ができるのでしょうか。</a:t>
            </a:r>
          </a:p>
          <a:p>
            <a:pPr marL="0" indent="0" algn="ctr">
              <a:lnSpc>
                <a:spcPct val="120000"/>
              </a:lnSpc>
              <a:buNone/>
            </a:pPr>
            <a:endParaRPr lang="ja-JP" altLang="en-US" sz="2000" dirty="0">
              <a:solidFill>
                <a:schemeClr val="tx2"/>
              </a:solidFill>
              <a:latin typeface="BIZ UDゴシック" panose="020B0400000000000000" pitchFamily="49" charset="-128"/>
              <a:ea typeface="BIZ UDゴシック" panose="020B0400000000000000" pitchFamily="49" charset="-128"/>
            </a:endParaRPr>
          </a:p>
        </p:txBody>
      </p:sp>
      <p:grpSp>
        <p:nvGrpSpPr>
          <p:cNvPr id="38" name="Group 37">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39" name="Freeform: Shape 38">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ボックス 15">
            <a:extLst>
              <a:ext uri="{FF2B5EF4-FFF2-40B4-BE49-F238E27FC236}">
                <a16:creationId xmlns:a16="http://schemas.microsoft.com/office/drawing/2014/main" id="{35437D54-E99A-4AF2-B064-F2F92A3950F6}"/>
              </a:ext>
            </a:extLst>
          </p:cNvPr>
          <p:cNvSpPr txBox="1"/>
          <p:nvPr/>
        </p:nvSpPr>
        <p:spPr>
          <a:xfrm>
            <a:off x="8973348" y="6065935"/>
            <a:ext cx="3064459" cy="307777"/>
          </a:xfrm>
          <a:prstGeom prst="rect">
            <a:avLst/>
          </a:prstGeom>
          <a:noFill/>
        </p:spPr>
        <p:txBody>
          <a:bodyPr wrap="square">
            <a:spAutoFit/>
          </a:bodyPr>
          <a:lstStyle/>
          <a:p>
            <a:r>
              <a:rPr lang="ja-JP" altLang="en-US" sz="1400" dirty="0">
                <a:solidFill>
                  <a:schemeClr val="tx2"/>
                </a:solidFill>
                <a:latin typeface="BIZ UDゴシック" panose="020B0400000000000000" pitchFamily="49" charset="-128"/>
                <a:ea typeface="BIZ UDゴシック" panose="020B0400000000000000" pitchFamily="49" charset="-128"/>
              </a:rPr>
              <a:t>＊厚生労働省の「人口動態統計」</a:t>
            </a:r>
            <a:endParaRPr lang="ja-JP" altLang="en-US" sz="1400" dirty="0"/>
          </a:p>
        </p:txBody>
      </p:sp>
      <p:sp>
        <p:nvSpPr>
          <p:cNvPr id="8" name="スライド番号プレースホルダー 7">
            <a:extLst>
              <a:ext uri="{FF2B5EF4-FFF2-40B4-BE49-F238E27FC236}">
                <a16:creationId xmlns:a16="http://schemas.microsoft.com/office/drawing/2014/main" id="{F4F3171A-337B-4558-AA78-D242498F2887}"/>
              </a:ext>
            </a:extLst>
          </p:cNvPr>
          <p:cNvSpPr>
            <a:spLocks noGrp="1"/>
          </p:cNvSpPr>
          <p:nvPr>
            <p:ph type="sldNum" sz="quarter" idx="12"/>
          </p:nvPr>
        </p:nvSpPr>
        <p:spPr/>
        <p:txBody>
          <a:bodyPr/>
          <a:lstStyle/>
          <a:p>
            <a:fld id="{3C43AEFE-100D-40B5-A2D7-85958A4ED887}" type="slidenum">
              <a:rPr kumimoji="1" lang="ja-JP" altLang="en-US" smtClean="0"/>
              <a:t>2</a:t>
            </a:fld>
            <a:endParaRPr kumimoji="1" lang="ja-JP" altLang="en-US"/>
          </a:p>
        </p:txBody>
      </p:sp>
      <p:sp>
        <p:nvSpPr>
          <p:cNvPr id="21" name="フッター プレースホルダー 6">
            <a:extLst>
              <a:ext uri="{FF2B5EF4-FFF2-40B4-BE49-F238E27FC236}">
                <a16:creationId xmlns:a16="http://schemas.microsoft.com/office/drawing/2014/main" id="{CF4EE0D0-8B1E-4072-A087-C2629CE67717}"/>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56615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大学全体でできる自殺対策はたくさんある</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テキスト ボックス 27">
            <a:extLst>
              <a:ext uri="{FF2B5EF4-FFF2-40B4-BE49-F238E27FC236}">
                <a16:creationId xmlns:a16="http://schemas.microsoft.com/office/drawing/2014/main" id="{17261EFC-692E-4C7D-8C7B-F446C246A8EF}"/>
              </a:ext>
            </a:extLst>
          </p:cNvPr>
          <p:cNvSpPr txBox="1"/>
          <p:nvPr/>
        </p:nvSpPr>
        <p:spPr>
          <a:xfrm>
            <a:off x="9755490" y="3010981"/>
            <a:ext cx="2427831" cy="461665"/>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（例）アメリカ合衆国デイトン大学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自殺予防週間キャンペーン</a:t>
            </a:r>
          </a:p>
        </p:txBody>
      </p:sp>
      <p:graphicFrame>
        <p:nvGraphicFramePr>
          <p:cNvPr id="4" name="図表 3">
            <a:extLst>
              <a:ext uri="{FF2B5EF4-FFF2-40B4-BE49-F238E27FC236}">
                <a16:creationId xmlns:a16="http://schemas.microsoft.com/office/drawing/2014/main" id="{CFB691BA-BC68-4712-96FE-2BDC6B37821D}"/>
              </a:ext>
            </a:extLst>
          </p:cNvPr>
          <p:cNvGraphicFramePr/>
          <p:nvPr>
            <p:extLst>
              <p:ext uri="{D42A27DB-BD31-4B8C-83A1-F6EECF244321}">
                <p14:modId xmlns:p14="http://schemas.microsoft.com/office/powerpoint/2010/main" val="192583835"/>
              </p:ext>
            </p:extLst>
          </p:nvPr>
        </p:nvGraphicFramePr>
        <p:xfrm>
          <a:off x="-1550983" y="1692677"/>
          <a:ext cx="10969406" cy="6113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図 2">
            <a:extLst>
              <a:ext uri="{FF2B5EF4-FFF2-40B4-BE49-F238E27FC236}">
                <a16:creationId xmlns:a16="http://schemas.microsoft.com/office/drawing/2014/main" id="{421AEC42-29CF-4C79-B337-6C7C0CF27826}"/>
              </a:ext>
            </a:extLst>
          </p:cNvPr>
          <p:cNvPicPr>
            <a:picLocks noChangeAspect="1"/>
          </p:cNvPicPr>
          <p:nvPr/>
        </p:nvPicPr>
        <p:blipFill>
          <a:blip r:embed="rId7"/>
          <a:stretch>
            <a:fillRect/>
          </a:stretch>
        </p:blipFill>
        <p:spPr>
          <a:xfrm>
            <a:off x="8610295" y="3543611"/>
            <a:ext cx="2294723" cy="3243424"/>
          </a:xfrm>
          <a:prstGeom prst="rect">
            <a:avLst/>
          </a:prstGeom>
        </p:spPr>
      </p:pic>
      <p:sp>
        <p:nvSpPr>
          <p:cNvPr id="9" name="スライド番号プレースホルダー 8">
            <a:extLst>
              <a:ext uri="{FF2B5EF4-FFF2-40B4-BE49-F238E27FC236}">
                <a16:creationId xmlns:a16="http://schemas.microsoft.com/office/drawing/2014/main" id="{E130EBCF-68BD-4C39-B9C2-43B33B7EB5FF}"/>
              </a:ext>
            </a:extLst>
          </p:cNvPr>
          <p:cNvSpPr>
            <a:spLocks noGrp="1"/>
          </p:cNvSpPr>
          <p:nvPr>
            <p:ph type="sldNum" sz="quarter" idx="12"/>
          </p:nvPr>
        </p:nvSpPr>
        <p:spPr/>
        <p:txBody>
          <a:bodyPr/>
          <a:lstStyle/>
          <a:p>
            <a:fld id="{3C43AEFE-100D-40B5-A2D7-85958A4ED887}" type="slidenum">
              <a:rPr kumimoji="1" lang="ja-JP" altLang="en-US" smtClean="0"/>
              <a:t>20</a:t>
            </a:fld>
            <a:endParaRPr kumimoji="1" lang="ja-JP" altLang="en-US"/>
          </a:p>
        </p:txBody>
      </p:sp>
      <p:sp>
        <p:nvSpPr>
          <p:cNvPr id="18" name="フッター プレースホルダー 6">
            <a:extLst>
              <a:ext uri="{FF2B5EF4-FFF2-40B4-BE49-F238E27FC236}">
                <a16:creationId xmlns:a16="http://schemas.microsoft.com/office/drawing/2014/main" id="{6236138E-74B7-474B-B521-842296BCB525}"/>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87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7" y="78045"/>
            <a:ext cx="10548927" cy="1066802"/>
          </a:xfrm>
        </p:spPr>
        <p:txBody>
          <a:bodyPr anchor="b">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大学での自殺対策実施の流れ</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テキスト ボックス 25">
            <a:extLst>
              <a:ext uri="{FF2B5EF4-FFF2-40B4-BE49-F238E27FC236}">
                <a16:creationId xmlns:a16="http://schemas.microsoft.com/office/drawing/2014/main" id="{832AAF9F-1092-446B-AD4A-03623E23D6E7}"/>
              </a:ext>
            </a:extLst>
          </p:cNvPr>
          <p:cNvSpPr txBox="1"/>
          <p:nvPr/>
        </p:nvSpPr>
        <p:spPr>
          <a:xfrm>
            <a:off x="6297677" y="1569220"/>
            <a:ext cx="4152900" cy="5007653"/>
          </a:xfrm>
          <a:prstGeom prst="rect">
            <a:avLst/>
          </a:prstGeom>
          <a:noFill/>
        </p:spPr>
        <p:txBody>
          <a:bodyPr wrap="square">
            <a:spAutoFit/>
          </a:bodyPr>
          <a:lstStyle/>
          <a:p>
            <a:pPr>
              <a:lnSpc>
                <a:spcPct val="150000"/>
              </a:lnSpc>
              <a:defRPr/>
            </a:pPr>
            <a:r>
              <a:rPr lang="en-US" altLang="ja-JP" dirty="0">
                <a:latin typeface="BIZ UDPゴシック" panose="020B0400000000000000" pitchFamily="50" charset="-128"/>
                <a:ea typeface="BIZ UDPゴシック" panose="020B0400000000000000" pitchFamily="50" charset="-128"/>
              </a:rPr>
              <a:t>2009</a:t>
            </a:r>
            <a:r>
              <a:rPr lang="ja-JP" altLang="en-US" dirty="0">
                <a:latin typeface="BIZ UDPゴシック" panose="020B0400000000000000" pitchFamily="50" charset="-128"/>
                <a:ea typeface="BIZ UDPゴシック" panose="020B0400000000000000" pitchFamily="50" charset="-128"/>
              </a:rPr>
              <a:t>　自殺学生実態報告</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　　　　　 自殺対策</a:t>
            </a:r>
            <a:r>
              <a:rPr lang="en-US" altLang="ja-JP" dirty="0">
                <a:latin typeface="BIZ UDPゴシック" panose="020B0400000000000000" pitchFamily="50" charset="-128"/>
                <a:ea typeface="BIZ UDPゴシック" panose="020B0400000000000000" pitchFamily="50" charset="-128"/>
              </a:rPr>
              <a:t>WG</a:t>
            </a:r>
            <a:r>
              <a:rPr lang="ja-JP" altLang="en-US" dirty="0">
                <a:latin typeface="BIZ UDPゴシック" panose="020B0400000000000000" pitchFamily="50" charset="-128"/>
                <a:ea typeface="BIZ UDPゴシック" panose="020B0400000000000000" pitchFamily="50" charset="-128"/>
              </a:rPr>
              <a:t>設置</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en-US" altLang="ja-JP" dirty="0">
                <a:latin typeface="BIZ UDPゴシック" panose="020B0400000000000000" pitchFamily="50" charset="-128"/>
                <a:ea typeface="BIZ UDPゴシック" panose="020B0400000000000000" pitchFamily="50" charset="-128"/>
              </a:rPr>
              <a:t>2010</a:t>
            </a:r>
            <a:r>
              <a:rPr lang="ja-JP" altLang="en-US" dirty="0">
                <a:latin typeface="BIZ UDPゴシック" panose="020B0400000000000000" pitchFamily="50" charset="-128"/>
                <a:ea typeface="BIZ UDPゴシック" panose="020B0400000000000000" pitchFamily="50" charset="-128"/>
              </a:rPr>
              <a:t>　休学実態調査　　　　　　　　　　</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　　　　　 学生支援対応チーム設置</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en-US" altLang="ja-JP" dirty="0">
                <a:latin typeface="BIZ UDPゴシック" panose="020B0400000000000000" pitchFamily="50" charset="-128"/>
                <a:ea typeface="BIZ UDPゴシック" panose="020B0400000000000000" pitchFamily="50" charset="-128"/>
              </a:rPr>
              <a:t>2011</a:t>
            </a:r>
            <a:r>
              <a:rPr lang="ja-JP" altLang="en-US" dirty="0">
                <a:latin typeface="BIZ UDPゴシック" panose="020B0400000000000000" pitchFamily="50" charset="-128"/>
                <a:ea typeface="BIZ UDPゴシック" panose="020B0400000000000000" pitchFamily="50" charset="-128"/>
              </a:rPr>
              <a:t>　 学生支援機関連絡協議会設置</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en-US" altLang="ja-JP" dirty="0">
                <a:latin typeface="BIZ UDPゴシック" panose="020B0400000000000000" pitchFamily="50" charset="-128"/>
                <a:ea typeface="BIZ UDPゴシック" panose="020B0400000000000000" pitchFamily="50" charset="-128"/>
              </a:rPr>
              <a:t>2012</a:t>
            </a:r>
            <a:r>
              <a:rPr lang="ja-JP" altLang="en-US" dirty="0">
                <a:latin typeface="BIZ UDPゴシック" panose="020B0400000000000000" pitchFamily="50" charset="-128"/>
                <a:ea typeface="BIZ UDPゴシック" panose="020B0400000000000000" pitchFamily="50" charset="-128"/>
              </a:rPr>
              <a:t>　 学生支援対応マニュアル作成</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　　　　　　教職員への</a:t>
            </a:r>
            <a:r>
              <a:rPr lang="en-US" altLang="ja-JP" dirty="0">
                <a:latin typeface="BIZ UDPゴシック" panose="020B0400000000000000" pitchFamily="50" charset="-128"/>
                <a:ea typeface="BIZ UDPゴシック" panose="020B0400000000000000" pitchFamily="50" charset="-128"/>
              </a:rPr>
              <a:t>FD</a:t>
            </a:r>
            <a:r>
              <a:rPr lang="ja-JP" altLang="en-US" dirty="0">
                <a:latin typeface="BIZ UDPゴシック" panose="020B0400000000000000" pitchFamily="50" charset="-128"/>
                <a:ea typeface="BIZ UDPゴシック" panose="020B0400000000000000" pitchFamily="50" charset="-128"/>
              </a:rPr>
              <a:t>研修</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　　　　　　学生健診うつスクリーニング</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　　　　　　学生ゲートキーパー研修</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　　　　　　学生リスタートプロジェクト</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en-US" altLang="ja-JP" dirty="0">
                <a:latin typeface="BIZ UDPゴシック" panose="020B0400000000000000" pitchFamily="50" charset="-128"/>
                <a:ea typeface="BIZ UDPゴシック" panose="020B0400000000000000" pitchFamily="50" charset="-128"/>
              </a:rPr>
              <a:t>2013</a:t>
            </a:r>
            <a:r>
              <a:rPr lang="ja-JP" altLang="en-US" dirty="0">
                <a:latin typeface="BIZ UDPゴシック" panose="020B0400000000000000" pitchFamily="50" charset="-128"/>
                <a:ea typeface="BIZ UDPゴシック" panose="020B0400000000000000" pitchFamily="50" charset="-128"/>
              </a:rPr>
              <a:t>　 自殺リスク高層建物評価</a:t>
            </a:r>
            <a:endParaRPr lang="en-US" altLang="ja-JP" dirty="0">
              <a:latin typeface="BIZ UDPゴシック" panose="020B0400000000000000" pitchFamily="50" charset="-128"/>
              <a:ea typeface="BIZ UDPゴシック" panose="020B0400000000000000" pitchFamily="50" charset="-128"/>
            </a:endParaRPr>
          </a:p>
          <a:p>
            <a:pPr>
              <a:lnSpc>
                <a:spcPct val="150000"/>
              </a:lnSpc>
              <a:defRPr/>
            </a:pPr>
            <a:r>
              <a:rPr lang="ja-JP" altLang="en-US" dirty="0">
                <a:latin typeface="BIZ UDPゴシック" panose="020B0400000000000000" pitchFamily="50" charset="-128"/>
                <a:ea typeface="BIZ UDPゴシック" panose="020B0400000000000000" pitchFamily="50" charset="-128"/>
              </a:rPr>
              <a:t>２０１７　 自殺予防教育</a:t>
            </a:r>
          </a:p>
        </p:txBody>
      </p:sp>
      <p:sp>
        <p:nvSpPr>
          <p:cNvPr id="29" name="テキスト ボックス 28">
            <a:extLst>
              <a:ext uri="{FF2B5EF4-FFF2-40B4-BE49-F238E27FC236}">
                <a16:creationId xmlns:a16="http://schemas.microsoft.com/office/drawing/2014/main" id="{A5FB4301-D3A8-489A-AC4E-1DAF9F6FDB2D}"/>
              </a:ext>
            </a:extLst>
          </p:cNvPr>
          <p:cNvSpPr txBox="1"/>
          <p:nvPr/>
        </p:nvSpPr>
        <p:spPr>
          <a:xfrm>
            <a:off x="6348173" y="1236675"/>
            <a:ext cx="3919777" cy="369332"/>
          </a:xfrm>
          <a:prstGeom prst="rect">
            <a:avLst/>
          </a:prstGeom>
          <a:solidFill>
            <a:schemeClr val="accent6">
              <a:lumMod val="40000"/>
              <a:lumOff val="60000"/>
            </a:schemeClr>
          </a:solidFill>
        </p:spPr>
        <p:txBody>
          <a:bodyPr wrap="square" rtlCol="0">
            <a:spAutoFit/>
          </a:bodyPr>
          <a:lstStyle/>
          <a:p>
            <a:pPr algn="ctr"/>
            <a:r>
              <a:rPr lang="ja-JP" altLang="en-US" b="1" dirty="0"/>
              <a:t>筑波大学の例</a:t>
            </a:r>
          </a:p>
        </p:txBody>
      </p:sp>
      <p:sp>
        <p:nvSpPr>
          <p:cNvPr id="3" name="矢印: 五方向 2">
            <a:extLst>
              <a:ext uri="{FF2B5EF4-FFF2-40B4-BE49-F238E27FC236}">
                <a16:creationId xmlns:a16="http://schemas.microsoft.com/office/drawing/2014/main" id="{1D283DF5-9AFB-45D8-85C3-3CF186B7EB1E}"/>
              </a:ext>
            </a:extLst>
          </p:cNvPr>
          <p:cNvSpPr/>
          <p:nvPr/>
        </p:nvSpPr>
        <p:spPr>
          <a:xfrm rot="5400000">
            <a:off x="3841259" y="459915"/>
            <a:ext cx="681044" cy="3156887"/>
          </a:xfrm>
          <a:prstGeom prst="homePlate">
            <a:avLst/>
          </a:prstGeom>
        </p:spPr>
        <p:style>
          <a:lnRef idx="2">
            <a:schemeClr val="dk1"/>
          </a:lnRef>
          <a:fillRef idx="1">
            <a:schemeClr val="lt1"/>
          </a:fillRef>
          <a:effectRef idx="0">
            <a:schemeClr val="dk1"/>
          </a:effectRef>
          <a:fontRef idx="minor">
            <a:schemeClr val="dk1"/>
          </a:fontRef>
        </p:style>
        <p:txBody>
          <a:bodyPr vert="vert270" rtlCol="0" anchor="ctr"/>
          <a:lstStyle/>
          <a:p>
            <a:pPr algn="ctr"/>
            <a:r>
              <a:rPr lang="ja-JP" altLang="en-US" dirty="0">
                <a:latin typeface="BIZ UDPゴシック" panose="020B0400000000000000" pitchFamily="50" charset="-128"/>
                <a:ea typeface="BIZ UDPゴシック" panose="020B0400000000000000" pitchFamily="50" charset="-128"/>
              </a:rPr>
              <a:t>問題の意識化</a:t>
            </a:r>
            <a:endParaRPr kumimoji="1" lang="ja-JP" altLang="en-US" dirty="0">
              <a:latin typeface="BIZ UDPゴシック" panose="020B0400000000000000" pitchFamily="50" charset="-128"/>
              <a:ea typeface="BIZ UDPゴシック" panose="020B0400000000000000" pitchFamily="50" charset="-128"/>
            </a:endParaRPr>
          </a:p>
        </p:txBody>
      </p:sp>
      <p:sp>
        <p:nvSpPr>
          <p:cNvPr id="31" name="矢印: 五方向 30">
            <a:extLst>
              <a:ext uri="{FF2B5EF4-FFF2-40B4-BE49-F238E27FC236}">
                <a16:creationId xmlns:a16="http://schemas.microsoft.com/office/drawing/2014/main" id="{ACB60F48-9D59-4EE6-8C37-AF1AA3309E05}"/>
              </a:ext>
            </a:extLst>
          </p:cNvPr>
          <p:cNvSpPr/>
          <p:nvPr/>
        </p:nvSpPr>
        <p:spPr>
          <a:xfrm rot="5400000">
            <a:off x="3855278" y="1141742"/>
            <a:ext cx="681043" cy="3156887"/>
          </a:xfrm>
          <a:prstGeom prst="homePlate">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実態把握・調査</a:t>
            </a:r>
          </a:p>
        </p:txBody>
      </p:sp>
      <p:sp>
        <p:nvSpPr>
          <p:cNvPr id="32" name="矢印: 五方向 31">
            <a:extLst>
              <a:ext uri="{FF2B5EF4-FFF2-40B4-BE49-F238E27FC236}">
                <a16:creationId xmlns:a16="http://schemas.microsoft.com/office/drawing/2014/main" id="{F00DFBBD-29F0-44C2-8E9D-7127E4665201}"/>
              </a:ext>
            </a:extLst>
          </p:cNvPr>
          <p:cNvSpPr/>
          <p:nvPr/>
        </p:nvSpPr>
        <p:spPr>
          <a:xfrm rot="5400000">
            <a:off x="3866158" y="1832642"/>
            <a:ext cx="681043" cy="3156887"/>
          </a:xfrm>
          <a:prstGeom prst="homePlat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大学執行部への提言</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3" name="矢印: 五方向 32">
            <a:extLst>
              <a:ext uri="{FF2B5EF4-FFF2-40B4-BE49-F238E27FC236}">
                <a16:creationId xmlns:a16="http://schemas.microsoft.com/office/drawing/2014/main" id="{05B7D3B7-0901-44EB-9602-9427D68F8A21}"/>
              </a:ext>
            </a:extLst>
          </p:cNvPr>
          <p:cNvSpPr/>
          <p:nvPr/>
        </p:nvSpPr>
        <p:spPr>
          <a:xfrm rot="5400000">
            <a:off x="3866158" y="2523908"/>
            <a:ext cx="681043" cy="3156887"/>
          </a:xfrm>
          <a:prstGeom prst="homePlat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委員会の立ち上げ</a:t>
            </a:r>
          </a:p>
        </p:txBody>
      </p:sp>
      <p:sp>
        <p:nvSpPr>
          <p:cNvPr id="34" name="矢印: 五方向 33">
            <a:extLst>
              <a:ext uri="{FF2B5EF4-FFF2-40B4-BE49-F238E27FC236}">
                <a16:creationId xmlns:a16="http://schemas.microsoft.com/office/drawing/2014/main" id="{5A609D13-A293-4B62-A28A-FE51E8895137}"/>
              </a:ext>
            </a:extLst>
          </p:cNvPr>
          <p:cNvSpPr/>
          <p:nvPr/>
        </p:nvSpPr>
        <p:spPr>
          <a:xfrm rot="5400000">
            <a:off x="3875143" y="3215173"/>
            <a:ext cx="681043" cy="3156889"/>
          </a:xfrm>
          <a:prstGeom prst="homePlate">
            <a:avLst/>
          </a:prstGeom>
          <a:solidFill>
            <a:schemeClr val="accent6"/>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関係機関の連携</a:t>
            </a:r>
          </a:p>
        </p:txBody>
      </p:sp>
      <p:sp>
        <p:nvSpPr>
          <p:cNvPr id="35" name="矢印: 五方向 34">
            <a:extLst>
              <a:ext uri="{FF2B5EF4-FFF2-40B4-BE49-F238E27FC236}">
                <a16:creationId xmlns:a16="http://schemas.microsoft.com/office/drawing/2014/main" id="{12CD78BB-F7AA-4BC9-8DEB-23A361459C62}"/>
              </a:ext>
            </a:extLst>
          </p:cNvPr>
          <p:cNvSpPr/>
          <p:nvPr/>
        </p:nvSpPr>
        <p:spPr>
          <a:xfrm rot="5400000">
            <a:off x="3875142" y="3909929"/>
            <a:ext cx="681045" cy="3156889"/>
          </a:xfrm>
          <a:prstGeom prst="homePlate">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教員への</a:t>
            </a:r>
            <a:r>
              <a:rPr kumimoji="1" lang="ja-JP" altLang="en-US" dirty="0">
                <a:solidFill>
                  <a:schemeClr val="bg1"/>
                </a:solidFill>
                <a:latin typeface="BIZ UDPゴシック" panose="020B0400000000000000" pitchFamily="50" charset="-128"/>
                <a:ea typeface="BIZ UDPゴシック" panose="020B0400000000000000" pitchFamily="50" charset="-128"/>
              </a:rPr>
              <a:t>対策の実施</a:t>
            </a:r>
          </a:p>
        </p:txBody>
      </p:sp>
      <p:sp>
        <p:nvSpPr>
          <p:cNvPr id="36" name="矢印: 五方向 35">
            <a:extLst>
              <a:ext uri="{FF2B5EF4-FFF2-40B4-BE49-F238E27FC236}">
                <a16:creationId xmlns:a16="http://schemas.microsoft.com/office/drawing/2014/main" id="{4EE75831-BD4E-47EA-972E-897572743898}"/>
              </a:ext>
            </a:extLst>
          </p:cNvPr>
          <p:cNvSpPr/>
          <p:nvPr/>
        </p:nvSpPr>
        <p:spPr>
          <a:xfrm rot="5400000">
            <a:off x="3866157" y="4597707"/>
            <a:ext cx="681045" cy="3156887"/>
          </a:xfrm>
          <a:prstGeom prst="homePlate">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vert="vert270" rtlCol="0" anchor="ct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学生への対策</a:t>
            </a:r>
            <a:r>
              <a:rPr kumimoji="1" lang="ja-JP" altLang="en-US" dirty="0">
                <a:solidFill>
                  <a:schemeClr val="bg1"/>
                </a:solidFill>
                <a:latin typeface="BIZ UDPゴシック" panose="020B0400000000000000" pitchFamily="50" charset="-128"/>
                <a:ea typeface="BIZ UDPゴシック" panose="020B0400000000000000" pitchFamily="50" charset="-128"/>
              </a:rPr>
              <a:t>実施</a:t>
            </a:r>
          </a:p>
        </p:txBody>
      </p:sp>
      <p:sp>
        <p:nvSpPr>
          <p:cNvPr id="5" name="左大かっこ 4">
            <a:extLst>
              <a:ext uri="{FF2B5EF4-FFF2-40B4-BE49-F238E27FC236}">
                <a16:creationId xmlns:a16="http://schemas.microsoft.com/office/drawing/2014/main" id="{CBCA2D8A-370D-4245-A8AB-6E1B36C89FE5}"/>
              </a:ext>
            </a:extLst>
          </p:cNvPr>
          <p:cNvSpPr/>
          <p:nvPr/>
        </p:nvSpPr>
        <p:spPr>
          <a:xfrm>
            <a:off x="2186513" y="1759873"/>
            <a:ext cx="317500" cy="4483100"/>
          </a:xfrm>
          <a:prstGeom prst="leftBracke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718C6D37-50F1-45ED-A536-E024617AB8EA}"/>
              </a:ext>
            </a:extLst>
          </p:cNvPr>
          <p:cNvSpPr/>
          <p:nvPr/>
        </p:nvSpPr>
        <p:spPr>
          <a:xfrm>
            <a:off x="-463647" y="3210924"/>
            <a:ext cx="3156888" cy="1066802"/>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トップダウンで</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対策を進めていくと早い</a:t>
            </a:r>
          </a:p>
        </p:txBody>
      </p:sp>
      <p:sp>
        <p:nvSpPr>
          <p:cNvPr id="9" name="スライド番号プレースホルダー 8">
            <a:extLst>
              <a:ext uri="{FF2B5EF4-FFF2-40B4-BE49-F238E27FC236}">
                <a16:creationId xmlns:a16="http://schemas.microsoft.com/office/drawing/2014/main" id="{41337DA2-DAEB-4BFB-AD9E-CE662973A6A3}"/>
              </a:ext>
            </a:extLst>
          </p:cNvPr>
          <p:cNvSpPr>
            <a:spLocks noGrp="1"/>
          </p:cNvSpPr>
          <p:nvPr>
            <p:ph type="sldNum" sz="quarter" idx="12"/>
          </p:nvPr>
        </p:nvSpPr>
        <p:spPr/>
        <p:txBody>
          <a:bodyPr/>
          <a:lstStyle/>
          <a:p>
            <a:fld id="{3C43AEFE-100D-40B5-A2D7-85958A4ED887}" type="slidenum">
              <a:rPr kumimoji="1" lang="ja-JP" altLang="en-US" smtClean="0"/>
              <a:t>21</a:t>
            </a:fld>
            <a:endParaRPr kumimoji="1" lang="ja-JP" altLang="en-US"/>
          </a:p>
        </p:txBody>
      </p:sp>
      <p:sp>
        <p:nvSpPr>
          <p:cNvPr id="28" name="フッター プレースホルダー 6">
            <a:extLst>
              <a:ext uri="{FF2B5EF4-FFF2-40B4-BE49-F238E27FC236}">
                <a16:creationId xmlns:a16="http://schemas.microsoft.com/office/drawing/2014/main" id="{E647CA2E-8CAD-4278-A08D-115409CFE56E}"/>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614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70440" y="0"/>
            <a:ext cx="9833548" cy="1066802"/>
          </a:xfrm>
        </p:spPr>
        <p:txBody>
          <a:bodyPr anchor="b">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自殺対策は大学コミュニティの改善につながる</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テキスト ボックス 26">
            <a:extLst>
              <a:ext uri="{FF2B5EF4-FFF2-40B4-BE49-F238E27FC236}">
                <a16:creationId xmlns:a16="http://schemas.microsoft.com/office/drawing/2014/main" id="{229BDAD7-8B29-4339-BB89-C7FD9F92ACB0}"/>
              </a:ext>
            </a:extLst>
          </p:cNvPr>
          <p:cNvSpPr txBox="1"/>
          <p:nvPr/>
        </p:nvSpPr>
        <p:spPr>
          <a:xfrm>
            <a:off x="1306447" y="5839365"/>
            <a:ext cx="10033516" cy="584775"/>
          </a:xfrm>
          <a:prstGeom prst="rect">
            <a:avLst/>
          </a:prstGeom>
          <a:noFill/>
        </p:spPr>
        <p:txBody>
          <a:bodyPr wrap="none" rtlCol="0">
            <a:spAutoFit/>
          </a:bodyPr>
          <a:lstStyle/>
          <a:p>
            <a:r>
              <a:rPr lang="ja-JP" altLang="en-US" sz="3200" dirty="0">
                <a:solidFill>
                  <a:srgbClr val="FF0000"/>
                </a:solidFill>
                <a:latin typeface="BIZ UDゴシック" panose="020B0400000000000000" pitchFamily="49" charset="-128"/>
                <a:ea typeface="BIZ UDゴシック" panose="020B0400000000000000" pitchFamily="49" charset="-128"/>
              </a:rPr>
              <a:t>教職員の力で、大学の自殺予防を広げていきましょう</a:t>
            </a:r>
            <a:endParaRPr kumimoji="1" lang="ja-JP" altLang="en-US" sz="3200" dirty="0">
              <a:solidFill>
                <a:srgbClr val="FF0000"/>
              </a:solidFill>
              <a:latin typeface="BIZ UDゴシック" panose="020B0400000000000000" pitchFamily="49" charset="-128"/>
              <a:ea typeface="BIZ UDゴシック" panose="020B0400000000000000" pitchFamily="49" charset="-128"/>
            </a:endParaRPr>
          </a:p>
        </p:txBody>
      </p:sp>
      <p:graphicFrame>
        <p:nvGraphicFramePr>
          <p:cNvPr id="10" name="図表 9">
            <a:extLst>
              <a:ext uri="{FF2B5EF4-FFF2-40B4-BE49-F238E27FC236}">
                <a16:creationId xmlns:a16="http://schemas.microsoft.com/office/drawing/2014/main" id="{6DC711C7-5695-404B-83B8-C8AACD95F208}"/>
              </a:ext>
            </a:extLst>
          </p:cNvPr>
          <p:cNvGraphicFramePr/>
          <p:nvPr>
            <p:extLst>
              <p:ext uri="{D42A27DB-BD31-4B8C-83A1-F6EECF244321}">
                <p14:modId xmlns:p14="http://schemas.microsoft.com/office/powerpoint/2010/main" val="269060482"/>
              </p:ext>
            </p:extLst>
          </p:nvPr>
        </p:nvGraphicFramePr>
        <p:xfrm>
          <a:off x="3353864" y="1605799"/>
          <a:ext cx="5483965" cy="397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テキスト ボックス 35">
            <a:extLst>
              <a:ext uri="{FF2B5EF4-FFF2-40B4-BE49-F238E27FC236}">
                <a16:creationId xmlns:a16="http://schemas.microsoft.com/office/drawing/2014/main" id="{8EDB3478-ABD5-4B99-9C00-97ACD579ABDE}"/>
              </a:ext>
            </a:extLst>
          </p:cNvPr>
          <p:cNvSpPr txBox="1"/>
          <p:nvPr/>
        </p:nvSpPr>
        <p:spPr>
          <a:xfrm>
            <a:off x="8300113" y="2636382"/>
            <a:ext cx="3669941" cy="809299"/>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lIns="144000" anchor="ctr">
            <a:noAutofit/>
          </a:bodyPr>
          <a:lstStyle/>
          <a:p>
            <a:pPr lvl="0"/>
            <a:r>
              <a:rPr lang="ja-JP" altLang="en-US" sz="1800" dirty="0">
                <a:latin typeface="BIZ UDゴシック" panose="020B0400000000000000" pitchFamily="49" charset="-128"/>
                <a:ea typeface="BIZ UDゴシック" panose="020B0400000000000000" pitchFamily="49" charset="-128"/>
              </a:rPr>
              <a:t>　相談機関連携、キャンパスの</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　多彩な問題に対応できる</a:t>
            </a:r>
            <a:endParaRPr kumimoji="1" lang="ja-JP" altLang="en-US" sz="1800" dirty="0"/>
          </a:p>
        </p:txBody>
      </p:sp>
      <p:sp>
        <p:nvSpPr>
          <p:cNvPr id="37" name="テキスト ボックス 36">
            <a:extLst>
              <a:ext uri="{FF2B5EF4-FFF2-40B4-BE49-F238E27FC236}">
                <a16:creationId xmlns:a16="http://schemas.microsoft.com/office/drawing/2014/main" id="{C7EFC841-25C6-4F23-AEEC-5C2301A62B8E}"/>
              </a:ext>
            </a:extLst>
          </p:cNvPr>
          <p:cNvSpPr txBox="1"/>
          <p:nvPr/>
        </p:nvSpPr>
        <p:spPr>
          <a:xfrm>
            <a:off x="146050" y="1654091"/>
            <a:ext cx="3762767" cy="766830"/>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wrap="square" lIns="144000" anchor="ctr">
            <a:noAutofit/>
          </a:bodyPr>
          <a:lstStyle/>
          <a:p>
            <a:pPr lvl="0"/>
            <a:r>
              <a:rPr kumimoji="1" lang="ja-JP" altLang="en-US" sz="1800" dirty="0">
                <a:latin typeface="BIZ UDゴシック" panose="020B0400000000000000" pitchFamily="49" charset="-128"/>
                <a:ea typeface="BIZ UDゴシック" panose="020B0400000000000000" pitchFamily="49" charset="-128"/>
              </a:rPr>
              <a:t>学生団体の広がりや、</a:t>
            </a:r>
            <a:br>
              <a:rPr kumimoji="1"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学生間のつながりを強化できる</a:t>
            </a:r>
            <a:endParaRPr kumimoji="1" lang="ja-JP" altLang="en-US" sz="1800" dirty="0"/>
          </a:p>
        </p:txBody>
      </p:sp>
      <p:sp>
        <p:nvSpPr>
          <p:cNvPr id="38" name="テキスト ボックス 37">
            <a:extLst>
              <a:ext uri="{FF2B5EF4-FFF2-40B4-BE49-F238E27FC236}">
                <a16:creationId xmlns:a16="http://schemas.microsoft.com/office/drawing/2014/main" id="{B45EBDF5-86CC-4194-8160-940ADA0E590C}"/>
              </a:ext>
            </a:extLst>
          </p:cNvPr>
          <p:cNvSpPr txBox="1"/>
          <p:nvPr/>
        </p:nvSpPr>
        <p:spPr>
          <a:xfrm>
            <a:off x="8300114" y="3950765"/>
            <a:ext cx="2987494" cy="584775"/>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wrap="square" lIns="144000" anchor="ctr">
            <a:noAutofit/>
          </a:bodyPr>
          <a:lstStyle/>
          <a:p>
            <a:pPr lvl="0"/>
            <a:r>
              <a:rPr kumimoji="1" lang="ja-JP" altLang="en-US" sz="1800" dirty="0">
                <a:latin typeface="BIZ UDゴシック" panose="020B0400000000000000" pitchFamily="49" charset="-128"/>
                <a:ea typeface="BIZ UDゴシック" panose="020B0400000000000000" pitchFamily="49" charset="-128"/>
              </a:rPr>
              <a:t>　学内安全対策ができる</a:t>
            </a:r>
            <a:endParaRPr kumimoji="1" lang="ja-JP" altLang="en-US" sz="1800" dirty="0"/>
          </a:p>
        </p:txBody>
      </p:sp>
      <p:sp>
        <p:nvSpPr>
          <p:cNvPr id="39" name="テキスト ボックス 38">
            <a:extLst>
              <a:ext uri="{FF2B5EF4-FFF2-40B4-BE49-F238E27FC236}">
                <a16:creationId xmlns:a16="http://schemas.microsoft.com/office/drawing/2014/main" id="{1D2CD876-2185-4898-B5B8-1EAEF9296E1E}"/>
              </a:ext>
            </a:extLst>
          </p:cNvPr>
          <p:cNvSpPr txBox="1"/>
          <p:nvPr/>
        </p:nvSpPr>
        <p:spPr>
          <a:xfrm>
            <a:off x="204709" y="3645920"/>
            <a:ext cx="3687178" cy="895221"/>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square" lIns="144000" anchor="ctr">
            <a:noAutofit/>
          </a:bodyPr>
          <a:lstStyle/>
          <a:p>
            <a:pPr lvl="0"/>
            <a:r>
              <a:rPr lang="ja-JP" altLang="en-US" sz="1800" dirty="0">
                <a:latin typeface="BIZ UDゴシック" panose="020B0400000000000000" pitchFamily="49" charset="-128"/>
                <a:ea typeface="BIZ UDゴシック" panose="020B0400000000000000" pitchFamily="49" charset="-128"/>
              </a:rPr>
              <a:t>学生のストレスコーピング、</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メンタルヘルスリテラシーが</a:t>
            </a:r>
            <a:endParaRPr lang="en-US" altLang="ja-JP" sz="1800" dirty="0">
              <a:latin typeface="BIZ UDゴシック" panose="020B0400000000000000" pitchFamily="49" charset="-128"/>
              <a:ea typeface="BIZ UDゴシック" panose="020B0400000000000000" pitchFamily="49" charset="-128"/>
            </a:endParaRPr>
          </a:p>
          <a:p>
            <a:pPr lvl="0"/>
            <a:r>
              <a:rPr lang="ja-JP" altLang="en-US" sz="1800" dirty="0">
                <a:latin typeface="BIZ UDゴシック" panose="020B0400000000000000" pitchFamily="49" charset="-128"/>
                <a:ea typeface="BIZ UDゴシック" panose="020B0400000000000000" pitchFamily="49" charset="-128"/>
              </a:rPr>
              <a:t>改善できる</a:t>
            </a:r>
            <a:endParaRPr kumimoji="1" lang="ja-JP" altLang="en-US" sz="1800" dirty="0"/>
          </a:p>
        </p:txBody>
      </p:sp>
      <p:sp>
        <p:nvSpPr>
          <p:cNvPr id="40" name="テキスト ボックス 39">
            <a:extLst>
              <a:ext uri="{FF2B5EF4-FFF2-40B4-BE49-F238E27FC236}">
                <a16:creationId xmlns:a16="http://schemas.microsoft.com/office/drawing/2014/main" id="{393E8143-91B6-4FF1-A147-346122AED6C6}"/>
              </a:ext>
            </a:extLst>
          </p:cNvPr>
          <p:cNvSpPr txBox="1"/>
          <p:nvPr/>
        </p:nvSpPr>
        <p:spPr>
          <a:xfrm>
            <a:off x="568540" y="4814605"/>
            <a:ext cx="3083184" cy="640283"/>
          </a:xfrm>
          <a:prstGeom prst="rect">
            <a:avLst/>
          </a:prstGeom>
          <a:solidFill>
            <a:schemeClr val="accent4">
              <a:lumMod val="40000"/>
              <a:lumOff val="60000"/>
            </a:schemeClr>
          </a:solidFill>
          <a:effectLst>
            <a:outerShdw blurRad="50800" dist="38100" dir="5400000" algn="t" rotWithShape="0">
              <a:prstClr val="black">
                <a:alpha val="40000"/>
              </a:prstClr>
            </a:outerShdw>
          </a:effectLst>
        </p:spPr>
        <p:txBody>
          <a:bodyPr wrap="square" lIns="144000" anchor="ctr">
            <a:noAutofit/>
          </a:bodyPr>
          <a:lstStyle/>
          <a:p>
            <a:pPr lvl="0"/>
            <a:r>
              <a:rPr lang="ja-JP" altLang="en-US" sz="1800" dirty="0">
                <a:latin typeface="BIZ UDゴシック" panose="020B0400000000000000" pitchFamily="49" charset="-128"/>
                <a:ea typeface="BIZ UDゴシック" panose="020B0400000000000000" pitchFamily="49" charset="-128"/>
              </a:rPr>
              <a:t>ダイバーシティを広げ、</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障害者教育もできる</a:t>
            </a:r>
            <a:endParaRPr kumimoji="1" lang="ja-JP" altLang="en-US" sz="1800" dirty="0"/>
          </a:p>
        </p:txBody>
      </p:sp>
      <p:sp>
        <p:nvSpPr>
          <p:cNvPr id="12" name="正方形/長方形 11">
            <a:extLst>
              <a:ext uri="{FF2B5EF4-FFF2-40B4-BE49-F238E27FC236}">
                <a16:creationId xmlns:a16="http://schemas.microsoft.com/office/drawing/2014/main" id="{88DD03E7-BDB2-46FC-85C0-7C454891ED67}"/>
              </a:ext>
            </a:extLst>
          </p:cNvPr>
          <p:cNvSpPr/>
          <p:nvPr/>
        </p:nvSpPr>
        <p:spPr>
          <a:xfrm>
            <a:off x="8300113" y="2636381"/>
            <a:ext cx="248782" cy="80929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28DCE87F-2CCC-433A-A38D-716E5766576B}"/>
              </a:ext>
            </a:extLst>
          </p:cNvPr>
          <p:cNvSpPr/>
          <p:nvPr/>
        </p:nvSpPr>
        <p:spPr>
          <a:xfrm>
            <a:off x="8300113" y="3944974"/>
            <a:ext cx="248782" cy="5905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27DD744A-6A38-42D8-A60E-E8A0C30B7F91}"/>
              </a:ext>
            </a:extLst>
          </p:cNvPr>
          <p:cNvSpPr/>
          <p:nvPr/>
        </p:nvSpPr>
        <p:spPr>
          <a:xfrm>
            <a:off x="3663643" y="1663113"/>
            <a:ext cx="245174" cy="76683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2473B145-12A0-44CA-A08D-0C46892083CD}"/>
              </a:ext>
            </a:extLst>
          </p:cNvPr>
          <p:cNvSpPr/>
          <p:nvPr/>
        </p:nvSpPr>
        <p:spPr>
          <a:xfrm>
            <a:off x="3651724" y="3649509"/>
            <a:ext cx="248782" cy="8952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2C6BD7EA-D0B6-4807-B7C9-EAF124818802}"/>
              </a:ext>
            </a:extLst>
          </p:cNvPr>
          <p:cNvSpPr/>
          <p:nvPr/>
        </p:nvSpPr>
        <p:spPr>
          <a:xfrm>
            <a:off x="3438740" y="4823076"/>
            <a:ext cx="212984" cy="6254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32E37C03-6B50-4016-9124-9908F55CC5CF}"/>
              </a:ext>
            </a:extLst>
          </p:cNvPr>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87287" y="3345414"/>
            <a:ext cx="1467975" cy="1466854"/>
          </a:xfrm>
          <a:prstGeom prst="rect">
            <a:avLst/>
          </a:prstGeom>
        </p:spPr>
      </p:pic>
      <p:sp>
        <p:nvSpPr>
          <p:cNvPr id="7" name="スライド番号プレースホルダー 6">
            <a:extLst>
              <a:ext uri="{FF2B5EF4-FFF2-40B4-BE49-F238E27FC236}">
                <a16:creationId xmlns:a16="http://schemas.microsoft.com/office/drawing/2014/main" id="{EFA83735-9C22-41FA-9185-359E035C3A9F}"/>
              </a:ext>
            </a:extLst>
          </p:cNvPr>
          <p:cNvSpPr>
            <a:spLocks noGrp="1"/>
          </p:cNvSpPr>
          <p:nvPr>
            <p:ph type="sldNum" sz="quarter" idx="12"/>
          </p:nvPr>
        </p:nvSpPr>
        <p:spPr/>
        <p:txBody>
          <a:bodyPr/>
          <a:lstStyle/>
          <a:p>
            <a:fld id="{3C43AEFE-100D-40B5-A2D7-85958A4ED887}" type="slidenum">
              <a:rPr kumimoji="1" lang="ja-JP" altLang="en-US" smtClean="0"/>
              <a:t>22</a:t>
            </a:fld>
            <a:endParaRPr kumimoji="1" lang="ja-JP" altLang="en-US"/>
          </a:p>
        </p:txBody>
      </p:sp>
      <p:sp>
        <p:nvSpPr>
          <p:cNvPr id="28" name="フッター プレースホルダー 6">
            <a:extLst>
              <a:ext uri="{FF2B5EF4-FFF2-40B4-BE49-F238E27FC236}">
                <a16:creationId xmlns:a16="http://schemas.microsoft.com/office/drawing/2014/main" id="{5DB19AAF-0C01-4585-A155-1871FE3830CE}"/>
              </a:ext>
            </a:extLst>
          </p:cNvPr>
          <p:cNvSpPr txBox="1">
            <a:spLocks/>
          </p:cNvSpPr>
          <p:nvPr/>
        </p:nvSpPr>
        <p:spPr>
          <a:xfrm>
            <a:off x="6667441" y="6822"/>
            <a:ext cx="5524254"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60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9057C58-AB26-4592-9D2D-199DF54D2135}"/>
              </a:ext>
            </a:extLst>
          </p:cNvPr>
          <p:cNvSpPr>
            <a:spLocks noGrp="1"/>
          </p:cNvSpPr>
          <p:nvPr>
            <p:ph type="title"/>
          </p:nvPr>
        </p:nvSpPr>
        <p:spPr>
          <a:xfrm>
            <a:off x="1969668" y="68191"/>
            <a:ext cx="8418932" cy="1837349"/>
          </a:xfrm>
        </p:spPr>
        <p:txBody>
          <a:bodyPr>
            <a:normAutofit/>
          </a:bodyPr>
          <a:lstStyle/>
          <a:p>
            <a:pPr algn="ctr">
              <a:lnSpc>
                <a:spcPct val="150000"/>
              </a:lnSpc>
              <a:spcBef>
                <a:spcPts val="1200"/>
              </a:spcBef>
              <a:spcAft>
                <a:spcPts val="1200"/>
              </a:spcAft>
            </a:pPr>
            <a:r>
              <a:rPr kumimoji="1" lang="ja-JP" altLang="en-US" sz="3600" dirty="0">
                <a:solidFill>
                  <a:srgbClr val="FF0000"/>
                </a:solidFill>
                <a:latin typeface="BIZ UDゴシック" panose="020B0400000000000000" pitchFamily="49" charset="-128"/>
                <a:ea typeface="BIZ UDゴシック" panose="020B0400000000000000" pitchFamily="49" charset="-128"/>
              </a:rPr>
              <a:t>もし、学生が</a:t>
            </a:r>
            <a:r>
              <a:rPr lang="ja-JP" altLang="en-US" sz="3600" dirty="0">
                <a:solidFill>
                  <a:srgbClr val="FF0000"/>
                </a:solidFill>
                <a:latin typeface="BIZ UDゴシック" panose="020B0400000000000000" pitchFamily="49" charset="-128"/>
                <a:ea typeface="BIZ UDゴシック" panose="020B0400000000000000" pitchFamily="49" charset="-128"/>
              </a:rPr>
              <a:t>危機的状況に陥ったら！</a:t>
            </a:r>
            <a:br>
              <a:rPr lang="en-US" altLang="ja-JP" sz="3600" dirty="0">
                <a:solidFill>
                  <a:schemeClr val="accent1"/>
                </a:solidFill>
                <a:latin typeface="BIZ UDゴシック" panose="020B0400000000000000" pitchFamily="49" charset="-128"/>
                <a:ea typeface="BIZ UDゴシック" panose="020B0400000000000000" pitchFamily="49" charset="-128"/>
              </a:rPr>
            </a:br>
            <a:r>
              <a:rPr lang="en-US" altLang="ja-JP" sz="2400" dirty="0">
                <a:latin typeface="BIZ UDゴシック" panose="020B0400000000000000" pitchFamily="49" charset="-128"/>
                <a:ea typeface="BIZ UDゴシック" panose="020B0400000000000000" pitchFamily="49" charset="-128"/>
              </a:rPr>
              <a:t>―</a:t>
            </a:r>
            <a:r>
              <a:rPr kumimoji="1" lang="ja-JP" altLang="en-US" sz="2400" dirty="0">
                <a:latin typeface="BIZ UDゴシック" panose="020B0400000000000000" pitchFamily="49" charset="-128"/>
                <a:ea typeface="BIZ UDゴシック" panose="020B0400000000000000" pitchFamily="49" charset="-128"/>
              </a:rPr>
              <a:t>各所連絡を取り合い、連携して対応しましょう</a:t>
            </a:r>
            <a:r>
              <a:rPr lang="en-US" altLang="ja-JP" sz="2400" dirty="0">
                <a:latin typeface="BIZ UDゴシック" panose="020B0400000000000000" pitchFamily="49" charset="-128"/>
                <a:ea typeface="BIZ UDゴシック" panose="020B0400000000000000" pitchFamily="49" charset="-128"/>
              </a:rPr>
              <a:t>―</a:t>
            </a:r>
            <a:endParaRPr kumimoji="1" lang="ja-JP" altLang="en-US" sz="3600" dirty="0">
              <a:latin typeface="BIZ UDゴシック" panose="020B0400000000000000" pitchFamily="49" charset="-128"/>
              <a:ea typeface="BIZ UDゴシック" panose="020B0400000000000000" pitchFamily="49" charset="-128"/>
            </a:endParaRPr>
          </a:p>
        </p:txBody>
      </p:sp>
      <p:grpSp>
        <p:nvGrpSpPr>
          <p:cNvPr id="32" name="Group 31">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39" name="Freeform: Shape 38">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四角形: 角を丸くする 16">
            <a:extLst>
              <a:ext uri="{FF2B5EF4-FFF2-40B4-BE49-F238E27FC236}">
                <a16:creationId xmlns:a16="http://schemas.microsoft.com/office/drawing/2014/main" id="{2883A3DE-D4A6-4760-A90E-C220BD3D986D}"/>
              </a:ext>
            </a:extLst>
          </p:cNvPr>
          <p:cNvSpPr/>
          <p:nvPr/>
        </p:nvSpPr>
        <p:spPr>
          <a:xfrm>
            <a:off x="890973" y="1835175"/>
            <a:ext cx="10515600" cy="1538360"/>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nSpc>
                <a:spcPct val="150000"/>
              </a:lnSpc>
            </a:pPr>
            <a:r>
              <a:rPr lang="ja-JP" altLang="en-US" dirty="0">
                <a:solidFill>
                  <a:schemeClr val="tx1"/>
                </a:solidFill>
                <a:latin typeface="BIZ UDゴシック" panose="020B0400000000000000" pitchFamily="49" charset="-128"/>
                <a:ea typeface="BIZ UDゴシック" panose="020B0400000000000000" pitchFamily="49" charset="-128"/>
              </a:rPr>
              <a:t>　</a:t>
            </a:r>
            <a:r>
              <a:rPr kumimoji="1" lang="ja-JP" altLang="en-US" sz="1800" dirty="0">
                <a:solidFill>
                  <a:schemeClr val="tx1"/>
                </a:solidFill>
                <a:latin typeface="BIZ UDゴシック" panose="020B0400000000000000" pitchFamily="49" charset="-128"/>
                <a:ea typeface="BIZ UDゴシック" panose="020B0400000000000000" pitchFamily="49" charset="-128"/>
              </a:rPr>
              <a:t>保健</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r>
              <a:rPr kumimoji="1" lang="ja-JP" altLang="en-US" sz="1800" dirty="0">
                <a:solidFill>
                  <a:schemeClr val="tx1"/>
                </a:solidFill>
                <a:latin typeface="BIZ UDゴシック" panose="020B0400000000000000" pitchFamily="49" charset="-128"/>
                <a:ea typeface="BIZ UDゴシック" panose="020B0400000000000000" pitchFamily="49" charset="-128"/>
              </a:rPr>
              <a:t>管理</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r>
              <a:rPr kumimoji="1" lang="ja-JP" altLang="en-US" sz="1800" dirty="0">
                <a:solidFill>
                  <a:schemeClr val="tx1"/>
                </a:solidFill>
                <a:latin typeface="BIZ UDゴシック" panose="020B0400000000000000" pitchFamily="49" charset="-128"/>
                <a:ea typeface="BIZ UDゴシック" panose="020B0400000000000000" pitchFamily="49" charset="-128"/>
              </a:rPr>
              <a:t>センター</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p>
          <a:p>
            <a:pPr>
              <a:lnSpc>
                <a:spcPct val="150000"/>
              </a:lnSpc>
            </a:pPr>
            <a:r>
              <a:rPr lang="ja-JP" altLang="en-US" sz="1800" dirty="0">
                <a:solidFill>
                  <a:schemeClr val="tx1"/>
                </a:solidFill>
                <a:latin typeface="BIZ UDゴシック" panose="020B0400000000000000" pitchFamily="49" charset="-128"/>
                <a:ea typeface="BIZ UDゴシック" panose="020B0400000000000000" pitchFamily="49" charset="-128"/>
              </a:rPr>
              <a:t>　精神科</a:t>
            </a:r>
            <a:r>
              <a:rPr lang="en-US" altLang="ja-JP" sz="1800" dirty="0">
                <a:solidFill>
                  <a:schemeClr val="tx1"/>
                </a:solidFill>
                <a:latin typeface="BIZ UDゴシック" panose="020B0400000000000000" pitchFamily="49" charset="-128"/>
                <a:ea typeface="BIZ UDゴシック" panose="020B0400000000000000" pitchFamily="49" charset="-128"/>
              </a:rPr>
              <a:t>:</a:t>
            </a:r>
          </a:p>
          <a:p>
            <a:pPr>
              <a:lnSpc>
                <a:spcPct val="150000"/>
              </a:lnSpc>
            </a:pPr>
            <a:r>
              <a:rPr kumimoji="1" lang="ja-JP" altLang="en-US" sz="1800" dirty="0">
                <a:solidFill>
                  <a:schemeClr val="tx1"/>
                </a:solidFill>
                <a:latin typeface="BIZ UDゴシック" panose="020B0400000000000000" pitchFamily="49" charset="-128"/>
                <a:ea typeface="BIZ UDゴシック" panose="020B0400000000000000" pitchFamily="49" charset="-128"/>
              </a:rPr>
              <a:t>　学生相談室</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r>
              <a:rPr kumimoji="1" lang="ja-JP" altLang="en-US" sz="1800" dirty="0">
                <a:solidFill>
                  <a:schemeClr val="tx1"/>
                </a:solidFill>
                <a:latin typeface="BIZ UDゴシック" panose="020B0400000000000000" pitchFamily="49" charset="-128"/>
                <a:ea typeface="BIZ UDゴシック" panose="020B0400000000000000" pitchFamily="49" charset="-128"/>
              </a:rPr>
              <a:t>　</a:t>
            </a:r>
            <a:endParaRPr kumimoji="1" lang="en-US" altLang="ja-JP" sz="18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800" dirty="0">
                <a:solidFill>
                  <a:schemeClr val="tx1"/>
                </a:solidFill>
                <a:latin typeface="BIZ UDゴシック" panose="020B0400000000000000" pitchFamily="49" charset="-128"/>
                <a:ea typeface="BIZ UDゴシック" panose="020B0400000000000000" pitchFamily="49" charset="-128"/>
              </a:rPr>
              <a:t>学生部</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r>
              <a:rPr kumimoji="1" lang="ja-JP" altLang="en-US" sz="1800" dirty="0">
                <a:solidFill>
                  <a:schemeClr val="tx1"/>
                </a:solidFill>
                <a:latin typeface="BIZ UDゴシック" panose="020B0400000000000000" pitchFamily="49" charset="-128"/>
                <a:ea typeface="BIZ UDゴシック" panose="020B0400000000000000" pitchFamily="49" charset="-128"/>
              </a:rPr>
              <a:t>　</a:t>
            </a:r>
            <a:endParaRPr kumimoji="1" lang="en-US" altLang="ja-JP" sz="18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kumimoji="1" lang="ja-JP" altLang="en-US" sz="1800" dirty="0">
                <a:solidFill>
                  <a:schemeClr val="tx1"/>
                </a:solidFill>
                <a:latin typeface="BIZ UDゴシック" panose="020B0400000000000000" pitchFamily="49" charset="-128"/>
                <a:ea typeface="BIZ UDゴシック" panose="020B0400000000000000" pitchFamily="49" charset="-128"/>
              </a:rPr>
              <a:t>留学</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r>
              <a:rPr kumimoji="1" lang="ja-JP" altLang="en-US" sz="1800" dirty="0">
                <a:solidFill>
                  <a:schemeClr val="tx1"/>
                </a:solidFill>
                <a:latin typeface="BIZ UDゴシック" panose="020B0400000000000000" pitchFamily="49" charset="-128"/>
                <a:ea typeface="BIZ UDゴシック" panose="020B0400000000000000" pitchFamily="49" charset="-128"/>
              </a:rPr>
              <a:t>生</a:t>
            </a:r>
            <a:r>
              <a:rPr kumimoji="1" lang="en-US" altLang="ja-JP" sz="1800" dirty="0">
                <a:solidFill>
                  <a:schemeClr val="tx1"/>
                </a:solidFill>
                <a:latin typeface="BIZ UDゴシック" panose="020B0400000000000000" pitchFamily="49" charset="-128"/>
                <a:ea typeface="BIZ UDゴシック" panose="020B0400000000000000" pitchFamily="49" charset="-128"/>
              </a:rPr>
              <a:t>)</a:t>
            </a:r>
            <a:r>
              <a:rPr kumimoji="1" lang="ja-JP" altLang="en-US" sz="1800" dirty="0">
                <a:solidFill>
                  <a:schemeClr val="tx1"/>
                </a:solidFill>
                <a:latin typeface="BIZ UDゴシック" panose="020B0400000000000000" pitchFamily="49" charset="-128"/>
                <a:ea typeface="BIZ UDゴシック" panose="020B0400000000000000" pitchFamily="49" charset="-128"/>
              </a:rPr>
              <a:t>センタ</a:t>
            </a:r>
            <a:r>
              <a:rPr lang="ja-JP" altLang="en-US" dirty="0">
                <a:solidFill>
                  <a:schemeClr val="tx1"/>
                </a:solidFill>
                <a:latin typeface="BIZ UDゴシック" panose="020B0400000000000000" pitchFamily="49" charset="-128"/>
                <a:ea typeface="BIZ UDゴシック" panose="020B0400000000000000" pitchFamily="49" charset="-128"/>
              </a:rPr>
              <a:t>ー</a:t>
            </a:r>
            <a:r>
              <a:rPr lang="en-US" altLang="ja-JP" dirty="0">
                <a:solidFill>
                  <a:schemeClr val="tx1"/>
                </a:solidFill>
                <a:latin typeface="BIZ UDゴシック" panose="020B0400000000000000" pitchFamily="49" charset="-128"/>
                <a:ea typeface="BIZ UDゴシック" panose="020B0400000000000000" pitchFamily="49" charset="-128"/>
              </a:rPr>
              <a:t>:</a:t>
            </a:r>
            <a:endParaRPr kumimoji="1" lang="ja-JP" altLang="en-US" sz="1800" dirty="0">
              <a:solidFill>
                <a:schemeClr val="tx1"/>
              </a:solidFill>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7BAA71DB-2379-47B7-8768-9A17187D0C48}"/>
              </a:ext>
            </a:extLst>
          </p:cNvPr>
          <p:cNvSpPr txBox="1"/>
          <p:nvPr/>
        </p:nvSpPr>
        <p:spPr>
          <a:xfrm>
            <a:off x="2956986" y="3371372"/>
            <a:ext cx="6444295" cy="461665"/>
          </a:xfrm>
          <a:prstGeom prst="rect">
            <a:avLst/>
          </a:prstGeom>
          <a:solidFill>
            <a:schemeClr val="accent6">
              <a:lumMod val="20000"/>
              <a:lumOff val="80000"/>
            </a:schemeClr>
          </a:solidFill>
        </p:spPr>
        <p:txBody>
          <a:bodyPr wrap="square" rtlCol="0">
            <a:spAutoFit/>
          </a:bodyPr>
          <a:lstStyle/>
          <a:p>
            <a:pPr algn="ctr"/>
            <a:r>
              <a:rPr kumimoji="1" lang="ja-JP" altLang="en-US" sz="2400" dirty="0">
                <a:latin typeface="BIZ UDゴシック" panose="020B0400000000000000" pitchFamily="49" charset="-128"/>
                <a:ea typeface="BIZ UDゴシック" panose="020B0400000000000000" pitchFamily="49" charset="-128"/>
              </a:rPr>
              <a:t>学生支援を専門的に行う窓口</a:t>
            </a:r>
          </a:p>
        </p:txBody>
      </p:sp>
      <p:sp>
        <p:nvSpPr>
          <p:cNvPr id="22" name="四角形: 角を丸くする 21">
            <a:extLst>
              <a:ext uri="{FF2B5EF4-FFF2-40B4-BE49-F238E27FC236}">
                <a16:creationId xmlns:a16="http://schemas.microsoft.com/office/drawing/2014/main" id="{5346E8D2-DF72-4B93-BDDC-698F2DCBAF3C}"/>
              </a:ext>
            </a:extLst>
          </p:cNvPr>
          <p:cNvSpPr/>
          <p:nvPr/>
        </p:nvSpPr>
        <p:spPr>
          <a:xfrm>
            <a:off x="838201" y="4896532"/>
            <a:ext cx="5203059" cy="1538360"/>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solidFill>
                <a:latin typeface="BIZ UDゴシック" panose="020B0400000000000000" pitchFamily="49" charset="-128"/>
                <a:ea typeface="BIZ UDゴシック" panose="020B0400000000000000" pitchFamily="49" charset="-128"/>
              </a:rPr>
              <a:t>学部長</a:t>
            </a:r>
            <a:r>
              <a:rPr lang="ja-JP" altLang="en-US" sz="1600" dirty="0">
                <a:solidFill>
                  <a:schemeClr val="tx1"/>
                </a:solidFill>
                <a:latin typeface="BIZ UDゴシック" panose="020B0400000000000000" pitchFamily="49" charset="-128"/>
                <a:ea typeface="BIZ UDゴシック" panose="020B0400000000000000" pitchFamily="49" charset="-128"/>
              </a:rPr>
              <a:t>・</a:t>
            </a:r>
            <a:r>
              <a:rPr lang="zh-CN" altLang="en-US" sz="1600" dirty="0">
                <a:solidFill>
                  <a:schemeClr val="tx1"/>
                </a:solidFill>
                <a:latin typeface="BIZ UDゴシック" panose="020B0400000000000000" pitchFamily="49" charset="-128"/>
                <a:ea typeface="BIZ UDゴシック" panose="020B0400000000000000" pitchFamily="49" charset="-128"/>
              </a:rPr>
              <a:t>学術院長</a:t>
            </a:r>
            <a:r>
              <a:rPr lang="en-US" altLang="zh-CN" sz="1600" dirty="0">
                <a:solidFill>
                  <a:schemeClr val="tx1"/>
                </a:solidFill>
                <a:latin typeface="BIZ UDゴシック" panose="020B0400000000000000" pitchFamily="49" charset="-128"/>
                <a:ea typeface="BIZ UDゴシック" panose="020B0400000000000000" pitchFamily="49" charset="-128"/>
              </a:rPr>
              <a:t>:</a:t>
            </a:r>
            <a:endParaRPr lang="zh-CN" altLang="en-US" sz="16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zh-CN" altLang="en-US" sz="1600" dirty="0">
                <a:solidFill>
                  <a:schemeClr val="tx1"/>
                </a:solidFill>
                <a:latin typeface="BIZ UDゴシック" panose="020B0400000000000000" pitchFamily="49" charset="-128"/>
                <a:ea typeface="BIZ UDゴシック" panose="020B0400000000000000" pitchFamily="49" charset="-128"/>
              </a:rPr>
              <a:t>学生担当教員</a:t>
            </a:r>
            <a:r>
              <a:rPr lang="en-US" altLang="zh-CN" sz="1600" dirty="0">
                <a:solidFill>
                  <a:schemeClr val="tx1"/>
                </a:solidFill>
                <a:latin typeface="BIZ UDゴシック" panose="020B0400000000000000" pitchFamily="49" charset="-128"/>
                <a:ea typeface="BIZ UDゴシック" panose="020B0400000000000000" pitchFamily="49" charset="-128"/>
              </a:rPr>
              <a:t>:</a:t>
            </a:r>
            <a:endParaRPr lang="zh-CN" altLang="en-US" sz="1600" dirty="0">
              <a:solidFill>
                <a:schemeClr val="tx1"/>
              </a:solidFill>
              <a:latin typeface="BIZ UDゴシック" panose="020B0400000000000000" pitchFamily="49" charset="-128"/>
              <a:ea typeface="BIZ UDゴシック" panose="020B0400000000000000" pitchFamily="49" charset="-128"/>
            </a:endParaRPr>
          </a:p>
          <a:p>
            <a:pPr>
              <a:lnSpc>
                <a:spcPct val="150000"/>
              </a:lnSpc>
            </a:pPr>
            <a:r>
              <a:rPr lang="ja-JP" altLang="en-US" sz="1600" dirty="0">
                <a:solidFill>
                  <a:schemeClr val="tx1"/>
                </a:solidFill>
                <a:latin typeface="BIZ UDゴシック" panose="020B0400000000000000" pitchFamily="49" charset="-128"/>
                <a:ea typeface="BIZ UDゴシック" panose="020B0400000000000000" pitchFamily="49" charset="-128"/>
              </a:rPr>
              <a:t>学務課</a:t>
            </a:r>
            <a:r>
              <a:rPr lang="zh-CN" altLang="en-US" sz="1600" dirty="0">
                <a:solidFill>
                  <a:schemeClr val="tx1"/>
                </a:solidFill>
                <a:latin typeface="BIZ UDゴシック" panose="020B0400000000000000" pitchFamily="49" charset="-128"/>
                <a:ea typeface="BIZ UDゴシック" panose="020B0400000000000000" pitchFamily="49" charset="-128"/>
              </a:rPr>
              <a:t>事務職</a:t>
            </a:r>
            <a:r>
              <a:rPr lang="en-US" altLang="zh-CN" sz="1600" dirty="0">
                <a:solidFill>
                  <a:schemeClr val="tx1"/>
                </a:solidFill>
                <a:latin typeface="BIZ UDゴシック" panose="020B0400000000000000" pitchFamily="49" charset="-128"/>
                <a:ea typeface="BIZ UDゴシック" panose="020B0400000000000000" pitchFamily="49" charset="-128"/>
              </a:rPr>
              <a:t>:</a:t>
            </a:r>
            <a:endParaRPr lang="zh-CN"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F08BECD6-7B8A-4F63-9791-F9D968B1D494}"/>
              </a:ext>
            </a:extLst>
          </p:cNvPr>
          <p:cNvSpPr txBox="1"/>
          <p:nvPr/>
        </p:nvSpPr>
        <p:spPr>
          <a:xfrm>
            <a:off x="1560222" y="4405725"/>
            <a:ext cx="3892458" cy="461665"/>
          </a:xfrm>
          <a:prstGeom prst="rect">
            <a:avLst/>
          </a:prstGeom>
          <a:solidFill>
            <a:schemeClr val="accent6">
              <a:lumMod val="20000"/>
              <a:lumOff val="80000"/>
            </a:schemeClr>
          </a:solidFill>
        </p:spPr>
        <p:txBody>
          <a:bodyPr wrap="square" rtlCol="0">
            <a:spAutoFit/>
          </a:bodyPr>
          <a:lstStyle/>
          <a:p>
            <a:pPr algn="ctr"/>
            <a:r>
              <a:rPr kumimoji="1" lang="ja-JP" altLang="en-US" sz="2400" dirty="0">
                <a:latin typeface="BIZ UDゴシック" panose="020B0400000000000000" pitchFamily="49" charset="-128"/>
                <a:ea typeface="BIZ UDゴシック" panose="020B0400000000000000" pitchFamily="49" charset="-128"/>
              </a:rPr>
              <a:t>教育組織（学部、学術院）</a:t>
            </a:r>
          </a:p>
        </p:txBody>
      </p:sp>
      <p:sp>
        <p:nvSpPr>
          <p:cNvPr id="27" name="四角形: 角を丸くする 26">
            <a:extLst>
              <a:ext uri="{FF2B5EF4-FFF2-40B4-BE49-F238E27FC236}">
                <a16:creationId xmlns:a16="http://schemas.microsoft.com/office/drawing/2014/main" id="{84089EDA-043E-4337-AD59-2F1B2ADB1071}"/>
              </a:ext>
            </a:extLst>
          </p:cNvPr>
          <p:cNvSpPr/>
          <p:nvPr/>
        </p:nvSpPr>
        <p:spPr>
          <a:xfrm>
            <a:off x="6150743" y="4888355"/>
            <a:ext cx="5203057" cy="1546537"/>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a:solidFill>
                <a:schemeClr val="tx1"/>
              </a:solidFill>
              <a:latin typeface="BIZ UDゴシック" panose="020B0400000000000000" pitchFamily="49" charset="-128"/>
              <a:ea typeface="BIZ UDゴシック" panose="020B0400000000000000" pitchFamily="49" charset="-128"/>
            </a:endParaRPr>
          </a:p>
          <a:p>
            <a:r>
              <a:rPr lang="ja-JP" altLang="en-US" sz="1600" dirty="0">
                <a:solidFill>
                  <a:schemeClr val="tx1"/>
                </a:solidFill>
                <a:latin typeface="BIZ UDゴシック" panose="020B0400000000000000" pitchFamily="49" charset="-128"/>
                <a:ea typeface="BIZ UDゴシック" panose="020B0400000000000000" pitchFamily="49" charset="-128"/>
              </a:rPr>
              <a:t>連絡先：</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F1D0BC70-427B-4B69-81FB-D861B53A03A5}"/>
              </a:ext>
            </a:extLst>
          </p:cNvPr>
          <p:cNvSpPr txBox="1"/>
          <p:nvPr/>
        </p:nvSpPr>
        <p:spPr>
          <a:xfrm>
            <a:off x="7320087" y="4404080"/>
            <a:ext cx="2709481" cy="461665"/>
          </a:xfrm>
          <a:prstGeom prst="rect">
            <a:avLst/>
          </a:prstGeom>
          <a:solidFill>
            <a:schemeClr val="accent6">
              <a:lumMod val="20000"/>
              <a:lumOff val="80000"/>
            </a:schemeClr>
          </a:solidFill>
        </p:spPr>
        <p:txBody>
          <a:bodyPr wrap="square" rtlCol="0">
            <a:spAutoFit/>
          </a:bodyPr>
          <a:lstStyle/>
          <a:p>
            <a:pPr algn="ctr"/>
            <a:r>
              <a:rPr kumimoji="1" lang="ja-JP" altLang="en-US" sz="2400" dirty="0">
                <a:solidFill>
                  <a:schemeClr val="tx1"/>
                </a:solidFill>
                <a:latin typeface="BIZ UDゴシック" panose="020B0400000000000000" pitchFamily="49" charset="-128"/>
                <a:ea typeface="BIZ UDゴシック" panose="020B0400000000000000" pitchFamily="49" charset="-128"/>
              </a:rPr>
              <a:t>家族・保護者</a:t>
            </a:r>
            <a:endParaRPr kumimoji="1" lang="en-US" altLang="ja-JP" sz="2400" dirty="0">
              <a:solidFill>
                <a:schemeClr val="tx1"/>
              </a:solidFill>
              <a:latin typeface="BIZ UDゴシック" panose="020B0400000000000000" pitchFamily="49" charset="-128"/>
              <a:ea typeface="BIZ UDゴシック" panose="020B0400000000000000" pitchFamily="49" charset="-128"/>
            </a:endParaRPr>
          </a:p>
        </p:txBody>
      </p:sp>
      <p:sp>
        <p:nvSpPr>
          <p:cNvPr id="37" name="楕円 36">
            <a:extLst>
              <a:ext uri="{FF2B5EF4-FFF2-40B4-BE49-F238E27FC236}">
                <a16:creationId xmlns:a16="http://schemas.microsoft.com/office/drawing/2014/main" id="{85D40D6F-E4AE-4DEB-97D0-E96844B13F3D}"/>
              </a:ext>
            </a:extLst>
          </p:cNvPr>
          <p:cNvSpPr/>
          <p:nvPr/>
        </p:nvSpPr>
        <p:spPr>
          <a:xfrm>
            <a:off x="5454392" y="4043261"/>
            <a:ext cx="1388761" cy="461665"/>
          </a:xfrm>
          <a:prstGeom prst="ellipse">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学生</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cxnSp>
        <p:nvCxnSpPr>
          <p:cNvPr id="5" name="直線コネクタ 4">
            <a:extLst>
              <a:ext uri="{FF2B5EF4-FFF2-40B4-BE49-F238E27FC236}">
                <a16:creationId xmlns:a16="http://schemas.microsoft.com/office/drawing/2014/main" id="{B351A427-780F-4B62-B060-A09EB80D64D2}"/>
              </a:ext>
            </a:extLst>
          </p:cNvPr>
          <p:cNvCxnSpPr>
            <a:cxnSpLocks/>
            <a:stCxn id="18" idx="2"/>
            <a:endCxn id="23" idx="0"/>
          </p:cNvCxnSpPr>
          <p:nvPr/>
        </p:nvCxnSpPr>
        <p:spPr>
          <a:xfrm flipH="1">
            <a:off x="3506451" y="3833037"/>
            <a:ext cx="2672683" cy="5726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EE42175-2662-434B-B4C2-FD3576D85806}"/>
              </a:ext>
            </a:extLst>
          </p:cNvPr>
          <p:cNvCxnSpPr>
            <a:cxnSpLocks/>
            <a:stCxn id="29" idx="1"/>
            <a:endCxn id="23" idx="3"/>
          </p:cNvCxnSpPr>
          <p:nvPr/>
        </p:nvCxnSpPr>
        <p:spPr>
          <a:xfrm flipH="1">
            <a:off x="5452680" y="4634913"/>
            <a:ext cx="1867407" cy="164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86FAD05-CACD-498F-8164-AF12365E4A49}"/>
              </a:ext>
            </a:extLst>
          </p:cNvPr>
          <p:cNvCxnSpPr>
            <a:cxnSpLocks/>
            <a:stCxn id="29" idx="0"/>
            <a:endCxn id="18" idx="2"/>
          </p:cNvCxnSpPr>
          <p:nvPr/>
        </p:nvCxnSpPr>
        <p:spPr>
          <a:xfrm flipH="1" flipV="1">
            <a:off x="6179134" y="3833037"/>
            <a:ext cx="2495694" cy="5710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a:extLst>
              <a:ext uri="{FF2B5EF4-FFF2-40B4-BE49-F238E27FC236}">
                <a16:creationId xmlns:a16="http://schemas.microsoft.com/office/drawing/2014/main" id="{F3ED26EF-BEB5-4128-A2A3-D14F6AB98536}"/>
              </a:ext>
            </a:extLst>
          </p:cNvPr>
          <p:cNvSpPr>
            <a:spLocks noGrp="1"/>
          </p:cNvSpPr>
          <p:nvPr>
            <p:ph type="sldNum" sz="quarter" idx="12"/>
          </p:nvPr>
        </p:nvSpPr>
        <p:spPr/>
        <p:txBody>
          <a:bodyPr/>
          <a:lstStyle/>
          <a:p>
            <a:fld id="{3C43AEFE-100D-40B5-A2D7-85958A4ED887}" type="slidenum">
              <a:rPr kumimoji="1" lang="ja-JP" altLang="en-US" smtClean="0"/>
              <a:t>23</a:t>
            </a:fld>
            <a:endParaRPr kumimoji="1" lang="ja-JP" altLang="en-US"/>
          </a:p>
        </p:txBody>
      </p:sp>
      <p:sp>
        <p:nvSpPr>
          <p:cNvPr id="31" name="フッター プレースホルダー 6">
            <a:extLst>
              <a:ext uri="{FF2B5EF4-FFF2-40B4-BE49-F238E27FC236}">
                <a16:creationId xmlns:a16="http://schemas.microsoft.com/office/drawing/2014/main" id="{4628DF4B-1BD7-4E60-80F9-5CB5A13782BD}"/>
              </a:ext>
            </a:extLst>
          </p:cNvPr>
          <p:cNvSpPr txBox="1">
            <a:spLocks/>
          </p:cNvSpPr>
          <p:nvPr/>
        </p:nvSpPr>
        <p:spPr>
          <a:xfrm>
            <a:off x="6667441" y="6822"/>
            <a:ext cx="5524254"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1076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身近な学生に目を向けてみましょう</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正方形/長方形 7">
            <a:extLst>
              <a:ext uri="{FF2B5EF4-FFF2-40B4-BE49-F238E27FC236}">
                <a16:creationId xmlns:a16="http://schemas.microsoft.com/office/drawing/2014/main" id="{B170254D-F003-4EC8-987E-B303A8A691BB}"/>
              </a:ext>
            </a:extLst>
          </p:cNvPr>
          <p:cNvSpPr/>
          <p:nvPr/>
        </p:nvSpPr>
        <p:spPr>
          <a:xfrm>
            <a:off x="350192" y="1718738"/>
            <a:ext cx="3150189" cy="536623"/>
          </a:xfrm>
          <a:prstGeom prst="rect">
            <a:avLst/>
          </a:prstGeom>
          <a:ln w="571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a:latin typeface="BIZ UDゴシック" panose="020B0400000000000000" pitchFamily="49" charset="-128"/>
                <a:ea typeface="BIZ UDゴシック" panose="020B0400000000000000" pitchFamily="49" charset="-128"/>
              </a:rPr>
              <a:t>授業を担当する先生</a:t>
            </a:r>
            <a:endParaRPr kumimoji="1" lang="ja-JP" altLang="en-US" b="1"/>
          </a:p>
        </p:txBody>
      </p:sp>
      <p:sp>
        <p:nvSpPr>
          <p:cNvPr id="17" name="正方形/長方形 16">
            <a:extLst>
              <a:ext uri="{FF2B5EF4-FFF2-40B4-BE49-F238E27FC236}">
                <a16:creationId xmlns:a16="http://schemas.microsoft.com/office/drawing/2014/main" id="{CCB47B69-BFD9-479E-AA73-76EF280E667D}"/>
              </a:ext>
            </a:extLst>
          </p:cNvPr>
          <p:cNvSpPr/>
          <p:nvPr/>
        </p:nvSpPr>
        <p:spPr>
          <a:xfrm>
            <a:off x="346865" y="2646254"/>
            <a:ext cx="3210859" cy="606055"/>
          </a:xfrm>
          <a:prstGeom prst="rect">
            <a:avLst/>
          </a:prstGeom>
          <a:ln w="571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クラス担任を務める先生</a:t>
            </a:r>
            <a:endParaRPr kumimoji="1" lang="ja-JP" altLang="en-US" b="1" dirty="0"/>
          </a:p>
        </p:txBody>
      </p:sp>
      <p:sp>
        <p:nvSpPr>
          <p:cNvPr id="18" name="正方形/長方形 17">
            <a:extLst>
              <a:ext uri="{FF2B5EF4-FFF2-40B4-BE49-F238E27FC236}">
                <a16:creationId xmlns:a16="http://schemas.microsoft.com/office/drawing/2014/main" id="{E337351C-90DA-401B-9C04-96B1D2563514}"/>
              </a:ext>
            </a:extLst>
          </p:cNvPr>
          <p:cNvSpPr/>
          <p:nvPr/>
        </p:nvSpPr>
        <p:spPr>
          <a:xfrm>
            <a:off x="346865" y="3579738"/>
            <a:ext cx="3210859" cy="606055"/>
          </a:xfrm>
          <a:prstGeom prst="rect">
            <a:avLst/>
          </a:prstGeom>
          <a:ln w="571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研究室を持つ先生</a:t>
            </a:r>
            <a:endParaRPr kumimoji="1" lang="en-US" altLang="ja-JP" sz="1800" b="1" dirty="0">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D82AF242-7151-4905-9A17-9A3599C7E890}"/>
              </a:ext>
            </a:extLst>
          </p:cNvPr>
          <p:cNvSpPr/>
          <p:nvPr/>
        </p:nvSpPr>
        <p:spPr>
          <a:xfrm>
            <a:off x="326003" y="4652114"/>
            <a:ext cx="3231721" cy="812284"/>
          </a:xfrm>
          <a:prstGeom prst="rect">
            <a:avLst/>
          </a:prstGeom>
          <a:ln w="571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学部・専攻に配属されている</a:t>
            </a:r>
            <a:br>
              <a:rPr kumimoji="1" lang="en-US" altLang="ja-JP" sz="1800" b="1" dirty="0">
                <a:latin typeface="BIZ UDゴシック" panose="020B0400000000000000" pitchFamily="49" charset="-128"/>
                <a:ea typeface="BIZ UDゴシック" panose="020B0400000000000000" pitchFamily="49" charset="-128"/>
              </a:rPr>
            </a:br>
            <a:r>
              <a:rPr kumimoji="1" lang="ja-JP" altLang="en-US" sz="1800" b="1" dirty="0">
                <a:latin typeface="BIZ UDゴシック" panose="020B0400000000000000" pitchFamily="49" charset="-128"/>
                <a:ea typeface="BIZ UDゴシック" panose="020B0400000000000000" pitchFamily="49" charset="-128"/>
              </a:rPr>
              <a:t>（事務）職員の方</a:t>
            </a:r>
            <a:endParaRPr kumimoji="1" lang="ja-JP" altLang="en-US" b="1" dirty="0"/>
          </a:p>
        </p:txBody>
      </p:sp>
      <p:sp>
        <p:nvSpPr>
          <p:cNvPr id="20" name="正方形/長方形 19">
            <a:extLst>
              <a:ext uri="{FF2B5EF4-FFF2-40B4-BE49-F238E27FC236}">
                <a16:creationId xmlns:a16="http://schemas.microsoft.com/office/drawing/2014/main" id="{156A6E24-75A2-479D-A57A-A869F85B145B}"/>
              </a:ext>
            </a:extLst>
          </p:cNvPr>
          <p:cNvSpPr/>
          <p:nvPr/>
        </p:nvSpPr>
        <p:spPr>
          <a:xfrm>
            <a:off x="326003" y="5733029"/>
            <a:ext cx="3231721" cy="804006"/>
          </a:xfrm>
          <a:prstGeom prst="rect">
            <a:avLst/>
          </a:prstGeom>
          <a:ln w="57150">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1800" b="1" dirty="0">
                <a:latin typeface="BIZ UDゴシック" panose="020B0400000000000000" pitchFamily="49" charset="-128"/>
                <a:ea typeface="BIZ UDゴシック" panose="020B0400000000000000" pitchFamily="49" charset="-128"/>
              </a:rPr>
              <a:t>サークル、部活の顧問を</a:t>
            </a:r>
            <a:endParaRPr lang="en-US" altLang="ja-JP" sz="1800" b="1" dirty="0">
              <a:latin typeface="BIZ UDゴシック" panose="020B0400000000000000" pitchFamily="49" charset="-128"/>
              <a:ea typeface="BIZ UDゴシック" panose="020B0400000000000000" pitchFamily="49" charset="-128"/>
            </a:endParaRPr>
          </a:p>
          <a:p>
            <a:pPr lvl="0" algn="ctr"/>
            <a:r>
              <a:rPr lang="ja-JP" altLang="en-US" sz="1800" b="1" dirty="0">
                <a:latin typeface="BIZ UDゴシック" panose="020B0400000000000000" pitchFamily="49" charset="-128"/>
                <a:ea typeface="BIZ UDゴシック" panose="020B0400000000000000" pitchFamily="49" charset="-128"/>
              </a:rPr>
              <a:t>務める教職員の方</a:t>
            </a:r>
            <a:endParaRPr kumimoji="1" lang="ja-JP" altLang="en-US" b="1" dirty="0"/>
          </a:p>
        </p:txBody>
      </p:sp>
      <p:sp>
        <p:nvSpPr>
          <p:cNvPr id="21" name="正方形/長方形 20">
            <a:extLst>
              <a:ext uri="{FF2B5EF4-FFF2-40B4-BE49-F238E27FC236}">
                <a16:creationId xmlns:a16="http://schemas.microsoft.com/office/drawing/2014/main" id="{5E850FB5-C990-455E-B7FD-602E3CC460F0}"/>
              </a:ext>
            </a:extLst>
          </p:cNvPr>
          <p:cNvSpPr/>
          <p:nvPr/>
        </p:nvSpPr>
        <p:spPr>
          <a:xfrm>
            <a:off x="4077732" y="1681451"/>
            <a:ext cx="3242772" cy="60605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その授業に登録している学生</a:t>
            </a:r>
            <a:endParaRPr kumimoji="1" lang="ja-JP" altLang="en-US" b="1" dirty="0"/>
          </a:p>
        </p:txBody>
      </p:sp>
      <p:sp>
        <p:nvSpPr>
          <p:cNvPr id="22" name="正方形/長方形 21">
            <a:extLst>
              <a:ext uri="{FF2B5EF4-FFF2-40B4-BE49-F238E27FC236}">
                <a16:creationId xmlns:a16="http://schemas.microsoft.com/office/drawing/2014/main" id="{4C59B958-D3DE-4BF3-AFE9-74F0E2B89725}"/>
              </a:ext>
            </a:extLst>
          </p:cNvPr>
          <p:cNvSpPr/>
          <p:nvPr/>
        </p:nvSpPr>
        <p:spPr>
          <a:xfrm>
            <a:off x="4077732" y="2649099"/>
            <a:ext cx="3240000" cy="60605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そのクラスの学生</a:t>
            </a:r>
            <a:endParaRPr kumimoji="1" lang="en-US" altLang="ja-JP" sz="1800" b="1" dirty="0">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6CEC72BF-577F-4534-882F-416ED605CB21}"/>
              </a:ext>
            </a:extLst>
          </p:cNvPr>
          <p:cNvSpPr/>
          <p:nvPr/>
        </p:nvSpPr>
        <p:spPr>
          <a:xfrm>
            <a:off x="4077732" y="3579738"/>
            <a:ext cx="3240000" cy="60605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そこ</a:t>
            </a:r>
            <a:r>
              <a:rPr lang="ja-JP" altLang="en-US" sz="1800" b="1" dirty="0">
                <a:latin typeface="BIZ UDゴシック" panose="020B0400000000000000" pitchFamily="49" charset="-128"/>
                <a:ea typeface="BIZ UDゴシック" panose="020B0400000000000000" pitchFamily="49" charset="-128"/>
              </a:rPr>
              <a:t>で御指導</a:t>
            </a:r>
            <a:r>
              <a:rPr kumimoji="1" lang="ja-JP" altLang="en-US" sz="1800" b="1" dirty="0">
                <a:latin typeface="BIZ UDゴシック" panose="020B0400000000000000" pitchFamily="49" charset="-128"/>
                <a:ea typeface="BIZ UDゴシック" panose="020B0400000000000000" pitchFamily="49" charset="-128"/>
              </a:rPr>
              <a:t>する学生</a:t>
            </a:r>
            <a:endParaRPr kumimoji="1" lang="en-US" altLang="ja-JP" sz="1800" b="1" dirty="0">
              <a:latin typeface="BIZ UDゴシック" panose="020B0400000000000000" pitchFamily="49" charset="-128"/>
              <a:ea typeface="BIZ UDゴシック" panose="020B0400000000000000" pitchFamily="49" charset="-128"/>
            </a:endParaRPr>
          </a:p>
        </p:txBody>
      </p:sp>
      <p:sp>
        <p:nvSpPr>
          <p:cNvPr id="24" name="正方形/長方形 23">
            <a:extLst>
              <a:ext uri="{FF2B5EF4-FFF2-40B4-BE49-F238E27FC236}">
                <a16:creationId xmlns:a16="http://schemas.microsoft.com/office/drawing/2014/main" id="{F6FDF4A1-F0E5-4748-BA09-8B9D2F6DA96C}"/>
              </a:ext>
            </a:extLst>
          </p:cNvPr>
          <p:cNvSpPr/>
          <p:nvPr/>
        </p:nvSpPr>
        <p:spPr>
          <a:xfrm>
            <a:off x="4077732" y="4755228"/>
            <a:ext cx="3240000" cy="60605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kumimoji="1" lang="ja-JP" altLang="en-US" sz="1800" b="1" dirty="0">
                <a:latin typeface="BIZ UDゴシック" panose="020B0400000000000000" pitchFamily="49" charset="-128"/>
                <a:ea typeface="BIZ UDゴシック" panose="020B0400000000000000" pitchFamily="49" charset="-128"/>
              </a:rPr>
              <a:t>その所属の学生</a:t>
            </a:r>
            <a:endParaRPr kumimoji="1" lang="en-US" altLang="ja-JP" sz="1800" b="1" dirty="0">
              <a:latin typeface="BIZ UDゴシック" panose="020B0400000000000000" pitchFamily="49" charset="-128"/>
              <a:ea typeface="BIZ UDゴシック" panose="020B0400000000000000" pitchFamily="49" charset="-128"/>
            </a:endParaRPr>
          </a:p>
        </p:txBody>
      </p:sp>
      <p:sp>
        <p:nvSpPr>
          <p:cNvPr id="25" name="正方形/長方形 24">
            <a:extLst>
              <a:ext uri="{FF2B5EF4-FFF2-40B4-BE49-F238E27FC236}">
                <a16:creationId xmlns:a16="http://schemas.microsoft.com/office/drawing/2014/main" id="{F3C45975-05FA-4D04-9342-C07BF8C349FB}"/>
              </a:ext>
            </a:extLst>
          </p:cNvPr>
          <p:cNvSpPr/>
          <p:nvPr/>
        </p:nvSpPr>
        <p:spPr>
          <a:xfrm>
            <a:off x="4058841" y="5833395"/>
            <a:ext cx="3240000" cy="60605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ja-JP" altLang="en-US" sz="1800" b="1" dirty="0">
                <a:latin typeface="BIZ UDゴシック" panose="020B0400000000000000" pitchFamily="49" charset="-128"/>
                <a:ea typeface="BIZ UDゴシック" panose="020B0400000000000000" pitchFamily="49" charset="-128"/>
              </a:rPr>
              <a:t>その団体に所属する学生</a:t>
            </a:r>
            <a:endParaRPr lang="en-US" altLang="ja-JP" sz="1800" b="1"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0AF89119-3F06-4659-96D5-B4DDE0E7A7AC}"/>
              </a:ext>
            </a:extLst>
          </p:cNvPr>
          <p:cNvSpPr txBox="1"/>
          <p:nvPr/>
        </p:nvSpPr>
        <p:spPr>
          <a:xfrm>
            <a:off x="7486287" y="4642496"/>
            <a:ext cx="4437935" cy="715089"/>
          </a:xfrm>
          <a:prstGeom prst="wedgeRoundRectCallout">
            <a:avLst>
              <a:gd name="adj1" fmla="val -57815"/>
              <a:gd name="adj2" fmla="val 11946"/>
              <a:gd name="adj3" fmla="val 16667"/>
            </a:avLst>
          </a:prstGeom>
          <a:solidFill>
            <a:schemeClr val="accent4">
              <a:lumMod val="60000"/>
              <a:lumOff val="40000"/>
            </a:schemeClr>
          </a:solidFill>
        </p:spPr>
        <p:txBody>
          <a:bodyPr wrap="square" lIns="108000">
            <a:spAutoFit/>
          </a:bodyPr>
          <a:lstStyle/>
          <a:p>
            <a:pPr lvl="0"/>
            <a:r>
              <a:rPr kumimoji="1" lang="ja-JP" altLang="en-US" sz="1800" dirty="0">
                <a:latin typeface="BIZ UDゴシック" panose="020B0400000000000000" pitchFamily="49" charset="-128"/>
                <a:ea typeface="BIZ UDゴシック" panose="020B0400000000000000" pitchFamily="49" charset="-128"/>
              </a:rPr>
              <a:t>出席状況、成績の変化、</a:t>
            </a:r>
            <a:br>
              <a:rPr kumimoji="1" lang="en-US" altLang="ja-JP" sz="1800" dirty="0">
                <a:latin typeface="BIZ UDゴシック" panose="020B0400000000000000" pitchFamily="49" charset="-128"/>
                <a:ea typeface="BIZ UDゴシック" panose="020B0400000000000000" pitchFamily="49" charset="-128"/>
              </a:rPr>
            </a:br>
            <a:r>
              <a:rPr kumimoji="1" lang="ja-JP" altLang="en-US" sz="1800" dirty="0">
                <a:latin typeface="BIZ UDゴシック" panose="020B0400000000000000" pitchFamily="49" charset="-128"/>
                <a:ea typeface="BIZ UDゴシック" panose="020B0400000000000000" pitchFamily="49" charset="-128"/>
              </a:rPr>
              <a:t>事務手続きにくる様子はどうでしょう？</a:t>
            </a:r>
            <a:endParaRPr kumimoji="1" lang="en-US" altLang="ja-JP" sz="1800"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2799E43A-A145-44BB-AEEF-D19B4DB44B89}"/>
              </a:ext>
            </a:extLst>
          </p:cNvPr>
          <p:cNvSpPr txBox="1"/>
          <p:nvPr/>
        </p:nvSpPr>
        <p:spPr>
          <a:xfrm>
            <a:off x="7486287" y="2523142"/>
            <a:ext cx="4044235" cy="715089"/>
          </a:xfrm>
          <a:prstGeom prst="wedgeRoundRectCallout">
            <a:avLst>
              <a:gd name="adj1" fmla="val -56816"/>
              <a:gd name="adj2" fmla="val 14920"/>
              <a:gd name="adj3" fmla="val 16667"/>
            </a:avLst>
          </a:prstGeom>
          <a:solidFill>
            <a:schemeClr val="accent4">
              <a:lumMod val="60000"/>
              <a:lumOff val="40000"/>
            </a:schemeClr>
          </a:solidFill>
        </p:spPr>
        <p:txBody>
          <a:bodyPr wrap="square" lIns="108000">
            <a:spAutoFit/>
          </a:bodyPr>
          <a:lstStyle/>
          <a:p>
            <a:pPr lvl="0"/>
            <a:r>
              <a:rPr lang="ja-JP" altLang="en-US" sz="1800" dirty="0">
                <a:latin typeface="BIZ UDゴシック" panose="020B0400000000000000" pitchFamily="49" charset="-128"/>
                <a:ea typeface="BIZ UDゴシック" panose="020B0400000000000000" pitchFamily="49" charset="-128"/>
              </a:rPr>
              <a:t>ＳＮＳでのトラブルや</a:t>
            </a:r>
            <a:br>
              <a:rPr lang="en-US" altLang="ja-JP" sz="1800" dirty="0">
                <a:latin typeface="BIZ UDゴシック" panose="020B0400000000000000" pitchFamily="49" charset="-128"/>
                <a:ea typeface="BIZ UDゴシック" panose="020B0400000000000000" pitchFamily="49" charset="-128"/>
              </a:rPr>
            </a:br>
            <a:r>
              <a:rPr lang="ja-JP" altLang="en-US" sz="1800" dirty="0">
                <a:latin typeface="BIZ UDゴシック" panose="020B0400000000000000" pitchFamily="49" charset="-128"/>
                <a:ea typeface="BIZ UDゴシック" panose="020B0400000000000000" pitchFamily="49" charset="-128"/>
              </a:rPr>
              <a:t>心配な書き込みはないでしょうか？</a:t>
            </a:r>
            <a:endParaRPr kumimoji="1" lang="en-US" altLang="ja-JP" sz="18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945D432C-8726-4722-928E-210B260F575B}"/>
              </a:ext>
            </a:extLst>
          </p:cNvPr>
          <p:cNvSpPr txBox="1"/>
          <p:nvPr/>
        </p:nvSpPr>
        <p:spPr>
          <a:xfrm>
            <a:off x="7486287" y="3678453"/>
            <a:ext cx="2395728" cy="408623"/>
          </a:xfrm>
          <a:prstGeom prst="wedgeRoundRectCallout">
            <a:avLst>
              <a:gd name="adj1" fmla="val -63247"/>
              <a:gd name="adj2" fmla="val 10214"/>
              <a:gd name="adj3" fmla="val 16667"/>
            </a:avLst>
          </a:prstGeom>
          <a:solidFill>
            <a:schemeClr val="accent4">
              <a:lumMod val="60000"/>
              <a:lumOff val="40000"/>
            </a:schemeClr>
          </a:solidFill>
        </p:spPr>
        <p:txBody>
          <a:bodyPr wrap="square" lIns="108000">
            <a:spAutoFit/>
          </a:bodyPr>
          <a:lstStyle/>
          <a:p>
            <a:pPr lvl="0"/>
            <a:r>
              <a:rPr lang="ja-JP" altLang="en-US" sz="1800" dirty="0">
                <a:latin typeface="BIZ UDゴシック" panose="020B0400000000000000" pitchFamily="49" charset="-128"/>
                <a:ea typeface="BIZ UDゴシック" panose="020B0400000000000000" pitchFamily="49" charset="-128"/>
              </a:rPr>
              <a:t>研究の進捗状況は？　</a:t>
            </a:r>
            <a:endParaRPr kumimoji="1" lang="en-US" altLang="ja-JP" sz="180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8831662D-D3F4-4431-8DB2-805901A5F0F0}"/>
              </a:ext>
            </a:extLst>
          </p:cNvPr>
          <p:cNvSpPr txBox="1"/>
          <p:nvPr/>
        </p:nvSpPr>
        <p:spPr>
          <a:xfrm>
            <a:off x="7486287" y="1722275"/>
            <a:ext cx="3386656" cy="485517"/>
          </a:xfrm>
          <a:prstGeom prst="wedgeRoundRectCallout">
            <a:avLst>
              <a:gd name="adj1" fmla="val -58721"/>
              <a:gd name="adj2" fmla="val 23263"/>
              <a:gd name="adj3" fmla="val 16667"/>
            </a:avLst>
          </a:prstGeom>
          <a:solidFill>
            <a:schemeClr val="accent4">
              <a:lumMod val="60000"/>
              <a:lumOff val="40000"/>
            </a:schemeClr>
          </a:solidFill>
        </p:spPr>
        <p:txBody>
          <a:bodyPr wrap="square" lIns="144000" anchor="ctr">
            <a:noAutofit/>
          </a:bodyPr>
          <a:lstStyle/>
          <a:p>
            <a:pPr lvl="0"/>
            <a:r>
              <a:rPr lang="ja-JP" altLang="en-US" sz="1800" dirty="0">
                <a:latin typeface="BIZ UDゴシック" panose="020B0400000000000000" pitchFamily="49" charset="-128"/>
                <a:ea typeface="BIZ UDゴシック" panose="020B0400000000000000" pitchFamily="49" charset="-128"/>
              </a:rPr>
              <a:t>出席状況はどうでしょうか？</a:t>
            </a:r>
            <a:endParaRPr kumimoji="1" lang="ja-JP" altLang="en-US" sz="1800" dirty="0"/>
          </a:p>
        </p:txBody>
      </p:sp>
      <p:sp>
        <p:nvSpPr>
          <p:cNvPr id="30" name="テキスト ボックス 29">
            <a:extLst>
              <a:ext uri="{FF2B5EF4-FFF2-40B4-BE49-F238E27FC236}">
                <a16:creationId xmlns:a16="http://schemas.microsoft.com/office/drawing/2014/main" id="{98747E19-619B-4DA1-93F9-4C0082B0C72A}"/>
              </a:ext>
            </a:extLst>
          </p:cNvPr>
          <p:cNvSpPr txBox="1"/>
          <p:nvPr/>
        </p:nvSpPr>
        <p:spPr>
          <a:xfrm>
            <a:off x="7486286" y="5733029"/>
            <a:ext cx="4437935" cy="715089"/>
          </a:xfrm>
          <a:prstGeom prst="wedgeRoundRectCallout">
            <a:avLst>
              <a:gd name="adj1" fmla="val -56106"/>
              <a:gd name="adj2" fmla="val -4346"/>
              <a:gd name="adj3" fmla="val 16667"/>
            </a:avLst>
          </a:prstGeom>
          <a:solidFill>
            <a:schemeClr val="accent4">
              <a:lumMod val="60000"/>
              <a:lumOff val="40000"/>
            </a:schemeClr>
          </a:solidFill>
        </p:spPr>
        <p:txBody>
          <a:bodyPr wrap="square" lIns="108000">
            <a:spAutoFit/>
          </a:bodyPr>
          <a:lstStyle/>
          <a:p>
            <a:pPr lvl="0"/>
            <a:r>
              <a:rPr kumimoji="1" lang="ja-JP" altLang="en-US" dirty="0">
                <a:latin typeface="BIZ UDゴシック" panose="020B0400000000000000" pitchFamily="49" charset="-128"/>
                <a:ea typeface="BIZ UDゴシック" panose="020B0400000000000000" pitchFamily="49" charset="-128"/>
              </a:rPr>
              <a:t>仲間とのトラブルや健康状態についての　相談はありませんか？</a:t>
            </a:r>
            <a:endParaRPr lang="en-US" altLang="ja-JP" dirty="0">
              <a:latin typeface="BIZ UDゴシック" panose="020B0400000000000000" pitchFamily="49" charset="-128"/>
              <a:ea typeface="BIZ UDゴシック" panose="020B0400000000000000" pitchFamily="49" charset="-128"/>
            </a:endParaRPr>
          </a:p>
        </p:txBody>
      </p:sp>
      <p:cxnSp>
        <p:nvCxnSpPr>
          <p:cNvPr id="11" name="直線矢印コネクタ 10">
            <a:extLst>
              <a:ext uri="{FF2B5EF4-FFF2-40B4-BE49-F238E27FC236}">
                <a16:creationId xmlns:a16="http://schemas.microsoft.com/office/drawing/2014/main" id="{B0E37701-BA0B-472A-BBEE-B59B3E98DBF3}"/>
              </a:ext>
            </a:extLst>
          </p:cNvPr>
          <p:cNvCxnSpPr>
            <a:cxnSpLocks/>
            <a:stCxn id="8" idx="3"/>
            <a:endCxn id="21" idx="1"/>
          </p:cNvCxnSpPr>
          <p:nvPr/>
        </p:nvCxnSpPr>
        <p:spPr>
          <a:xfrm flipV="1">
            <a:off x="3500381" y="1984479"/>
            <a:ext cx="577351" cy="257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6521A2A0-B849-41DD-9B91-E574F8113E69}"/>
              </a:ext>
            </a:extLst>
          </p:cNvPr>
          <p:cNvCxnSpPr>
            <a:cxnSpLocks/>
            <a:stCxn id="17" idx="3"/>
            <a:endCxn id="22" idx="1"/>
          </p:cNvCxnSpPr>
          <p:nvPr/>
        </p:nvCxnSpPr>
        <p:spPr>
          <a:xfrm>
            <a:off x="3557724" y="2949282"/>
            <a:ext cx="520008" cy="284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B8A8AA0B-6599-4565-9D5B-222E61C21F75}"/>
              </a:ext>
            </a:extLst>
          </p:cNvPr>
          <p:cNvCxnSpPr>
            <a:cxnSpLocks/>
            <a:stCxn id="18" idx="3"/>
            <a:endCxn id="23" idx="1"/>
          </p:cNvCxnSpPr>
          <p:nvPr/>
        </p:nvCxnSpPr>
        <p:spPr>
          <a:xfrm>
            <a:off x="3557724" y="3882766"/>
            <a:ext cx="520008"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2202E440-8D81-4A2B-9EF3-1107246686E1}"/>
              </a:ext>
            </a:extLst>
          </p:cNvPr>
          <p:cNvCxnSpPr>
            <a:cxnSpLocks/>
            <a:stCxn id="19" idx="3"/>
            <a:endCxn id="24" idx="1"/>
          </p:cNvCxnSpPr>
          <p:nvPr/>
        </p:nvCxnSpPr>
        <p:spPr>
          <a:xfrm>
            <a:off x="3557724" y="5058256"/>
            <a:ext cx="520008"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F7CD90E3-6C81-404F-A624-5C5E284AB26E}"/>
              </a:ext>
            </a:extLst>
          </p:cNvPr>
          <p:cNvCxnSpPr>
            <a:cxnSpLocks/>
            <a:stCxn id="20" idx="3"/>
            <a:endCxn id="25" idx="1"/>
          </p:cNvCxnSpPr>
          <p:nvPr/>
        </p:nvCxnSpPr>
        <p:spPr>
          <a:xfrm>
            <a:off x="3557724" y="6135032"/>
            <a:ext cx="501117" cy="139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6B8310C0-9614-4775-AA1F-E817C45546AB}"/>
              </a:ext>
            </a:extLst>
          </p:cNvPr>
          <p:cNvSpPr>
            <a:spLocks noGrp="1"/>
          </p:cNvSpPr>
          <p:nvPr>
            <p:ph type="sldNum" sz="quarter" idx="12"/>
          </p:nvPr>
        </p:nvSpPr>
        <p:spPr/>
        <p:txBody>
          <a:bodyPr/>
          <a:lstStyle/>
          <a:p>
            <a:fld id="{3C43AEFE-100D-40B5-A2D7-85958A4ED887}" type="slidenum">
              <a:rPr kumimoji="1" lang="ja-JP" altLang="en-US" smtClean="0"/>
              <a:t>3</a:t>
            </a:fld>
            <a:endParaRPr kumimoji="1" lang="ja-JP" altLang="en-US"/>
          </a:p>
        </p:txBody>
      </p:sp>
      <p:sp>
        <p:nvSpPr>
          <p:cNvPr id="37" name="フッター プレースホルダー 6">
            <a:extLst>
              <a:ext uri="{FF2B5EF4-FFF2-40B4-BE49-F238E27FC236}">
                <a16:creationId xmlns:a16="http://schemas.microsoft.com/office/drawing/2014/main" id="{8B771464-6839-471E-AFCB-0C3C58CF8AC1}"/>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324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0" name="Rectangle 9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0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 name="Group 10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3" name="Freeform: Shape 10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0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0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Freeform: Shape 10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225290" y="1311236"/>
            <a:ext cx="3855720" cy="4371974"/>
          </a:xfrm>
        </p:spPr>
        <p:txBody>
          <a:bodyPr>
            <a:normAutofit/>
          </a:bodyPr>
          <a:lstStyle/>
          <a:p>
            <a:pPr algn="ctr"/>
            <a:r>
              <a:rPr lang="ja-JP" altLang="en-US" sz="3600" dirty="0">
                <a:solidFill>
                  <a:schemeClr val="tx2"/>
                </a:solidFill>
                <a:latin typeface="BIZ UDゴシック" panose="020B0400000000000000" pitchFamily="49" charset="-128"/>
                <a:ea typeface="BIZ UDゴシック" panose="020B0400000000000000" pitchFamily="49" charset="-128"/>
              </a:rPr>
              <a:t>１．まず学生の</a:t>
            </a:r>
            <a:br>
              <a:rPr lang="en-US" altLang="ja-JP" sz="3600" dirty="0">
                <a:solidFill>
                  <a:schemeClr val="tx2"/>
                </a:solidFill>
                <a:latin typeface="BIZ UDゴシック" panose="020B0400000000000000" pitchFamily="49" charset="-128"/>
                <a:ea typeface="BIZ UDゴシック" panose="020B0400000000000000" pitchFamily="49" charset="-128"/>
              </a:rPr>
            </a:br>
            <a:r>
              <a:rPr lang="ja-JP" altLang="en-US" sz="3600" dirty="0">
                <a:solidFill>
                  <a:schemeClr val="tx2"/>
                </a:solidFill>
                <a:latin typeface="BIZ UDゴシック" panose="020B0400000000000000" pitchFamily="49" charset="-128"/>
                <a:ea typeface="BIZ UDゴシック" panose="020B0400000000000000" pitchFamily="49" charset="-128"/>
              </a:rPr>
              <a:t>変化に気付く</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sp>
        <p:nvSpPr>
          <p:cNvPr id="14" name="コンテンツ プレースホルダー 2">
            <a:extLst>
              <a:ext uri="{FF2B5EF4-FFF2-40B4-BE49-F238E27FC236}">
                <a16:creationId xmlns:a16="http://schemas.microsoft.com/office/drawing/2014/main" id="{E57BBDD3-48A0-4FA7-A0D1-86DFAC8F79BF}"/>
              </a:ext>
            </a:extLst>
          </p:cNvPr>
          <p:cNvSpPr>
            <a:spLocks noGrp="1"/>
          </p:cNvSpPr>
          <p:nvPr>
            <p:ph idx="1"/>
          </p:nvPr>
        </p:nvSpPr>
        <p:spPr>
          <a:xfrm>
            <a:off x="4976037" y="677199"/>
            <a:ext cx="7237520" cy="4215345"/>
          </a:xfrm>
        </p:spPr>
        <p:txBody>
          <a:bodyPr anchor="ctr">
            <a:normAutofit/>
          </a:bodyPr>
          <a:lstStyle/>
          <a:p>
            <a:pPr marL="514350" indent="-285750"/>
            <a:r>
              <a:rPr kumimoji="1" lang="ja-JP" altLang="en-US" sz="1600" dirty="0">
                <a:latin typeface="BIZ UDゴシック" panose="020B0400000000000000" pitchFamily="49" charset="-128"/>
                <a:ea typeface="BIZ UDゴシック" panose="020B0400000000000000" pitchFamily="49" charset="-128"/>
              </a:rPr>
              <a:t>登校しなくなった、遅刻・早退が目立つ</a:t>
            </a:r>
            <a:endParaRPr kumimoji="1" lang="en-US" altLang="ja-JP" sz="1600" dirty="0">
              <a:latin typeface="BIZ UDゴシック" panose="020B0400000000000000" pitchFamily="49" charset="-128"/>
              <a:ea typeface="BIZ UDゴシック" panose="020B0400000000000000" pitchFamily="49" charset="-128"/>
            </a:endParaRPr>
          </a:p>
          <a:p>
            <a:pPr marL="514350" indent="-285750"/>
            <a:r>
              <a:rPr kumimoji="1" lang="ja-JP" altLang="en-US" sz="1600" dirty="0">
                <a:latin typeface="BIZ UDゴシック" panose="020B0400000000000000" pitchFamily="49" charset="-128"/>
                <a:ea typeface="BIZ UDゴシック" panose="020B0400000000000000" pitchFamily="49" charset="-128"/>
              </a:rPr>
              <a:t>表情が冴えない、</a:t>
            </a:r>
            <a:r>
              <a:rPr lang="ja-JP" altLang="en-US" sz="1600" dirty="0">
                <a:latin typeface="BIZ UDゴシック" panose="020B0400000000000000" pitchFamily="49" charset="-128"/>
                <a:ea typeface="BIZ UDゴシック" panose="020B0400000000000000" pitchFamily="49" charset="-128"/>
              </a:rPr>
              <a:t>身なりの整え・保清が不十分</a:t>
            </a:r>
            <a:endParaRPr lang="en-US" altLang="ja-JP" sz="1600" dirty="0">
              <a:latin typeface="BIZ UDゴシック" panose="020B0400000000000000" pitchFamily="49" charset="-128"/>
              <a:ea typeface="BIZ UDゴシック" panose="020B0400000000000000" pitchFamily="49" charset="-128"/>
            </a:endParaRPr>
          </a:p>
          <a:p>
            <a:pPr marL="514350" indent="-285750"/>
            <a:r>
              <a:rPr lang="ja-JP" altLang="en-US" sz="1600" dirty="0">
                <a:latin typeface="BIZ UDゴシック" panose="020B0400000000000000" pitchFamily="49" charset="-128"/>
                <a:ea typeface="BIZ UDゴシック" panose="020B0400000000000000" pitchFamily="49" charset="-128"/>
              </a:rPr>
              <a:t>急な成績不振</a:t>
            </a:r>
            <a:endParaRPr kumimoji="1" lang="en-US" altLang="ja-JP" sz="1600" dirty="0">
              <a:latin typeface="BIZ UDゴシック" panose="020B0400000000000000" pitchFamily="49" charset="-128"/>
              <a:ea typeface="BIZ UDゴシック" panose="020B0400000000000000" pitchFamily="49" charset="-128"/>
            </a:endParaRPr>
          </a:p>
          <a:p>
            <a:pPr marL="514350" indent="-285750"/>
            <a:r>
              <a:rPr lang="ja-JP" altLang="en-US" sz="1600" dirty="0">
                <a:latin typeface="BIZ UDゴシック" panose="020B0400000000000000" pitchFamily="49" charset="-128"/>
                <a:ea typeface="BIZ UDゴシック" panose="020B0400000000000000" pitchFamily="49" charset="-128"/>
              </a:rPr>
              <a:t>落ち着かない、攻撃的、奇行、トラブル・事故</a:t>
            </a:r>
            <a:endParaRPr lang="en-US" altLang="ja-JP" sz="1600" dirty="0">
              <a:latin typeface="BIZ UDゴシック" panose="020B0400000000000000" pitchFamily="49" charset="-128"/>
              <a:ea typeface="BIZ UDゴシック" panose="020B0400000000000000" pitchFamily="49" charset="-128"/>
            </a:endParaRPr>
          </a:p>
          <a:p>
            <a:pPr marL="514350" indent="-285750"/>
            <a:r>
              <a:rPr lang="ja-JP" altLang="en-US" sz="1600" dirty="0">
                <a:latin typeface="BIZ UDゴシック" panose="020B0400000000000000" pitchFamily="49" charset="-128"/>
                <a:ea typeface="BIZ UDゴシック" panose="020B0400000000000000" pitchFamily="49" charset="-128"/>
              </a:rPr>
              <a:t>急にやせた、体調不良の訴え</a:t>
            </a:r>
            <a:endParaRPr lang="en-US" altLang="ja-JP" sz="1600" dirty="0">
              <a:latin typeface="BIZ UDゴシック" panose="020B0400000000000000" pitchFamily="49" charset="-128"/>
              <a:ea typeface="BIZ UDゴシック" panose="020B0400000000000000" pitchFamily="49" charset="-128"/>
            </a:endParaRPr>
          </a:p>
          <a:p>
            <a:pPr marL="514350" indent="-285750"/>
            <a:endParaRPr lang="en-US" altLang="ja-JP" sz="1600" dirty="0">
              <a:latin typeface="BIZ UDゴシック" panose="020B0400000000000000" pitchFamily="49" charset="-128"/>
              <a:ea typeface="BIZ UDゴシック" panose="020B0400000000000000" pitchFamily="49" charset="-128"/>
            </a:endParaRPr>
          </a:p>
          <a:p>
            <a:pPr marL="514350" indent="-285750"/>
            <a:endParaRPr lang="en-US" altLang="ja-JP" sz="1600" dirty="0">
              <a:latin typeface="BIZ UDゴシック" panose="020B0400000000000000" pitchFamily="49" charset="-128"/>
              <a:ea typeface="BIZ UDゴシック" panose="020B0400000000000000" pitchFamily="49" charset="-128"/>
            </a:endParaRPr>
          </a:p>
          <a:p>
            <a:pPr marL="514350" indent="-285750"/>
            <a:r>
              <a:rPr kumimoji="1" lang="ja-JP" altLang="en-US" sz="1600" dirty="0">
                <a:latin typeface="BIZ UDゴシック" panose="020B0400000000000000" pitchFamily="49" charset="-128"/>
                <a:ea typeface="BIZ UDゴシック" panose="020B0400000000000000" pitchFamily="49" charset="-128"/>
              </a:rPr>
              <a:t>クラスメートやサークル仲間から（</a:t>
            </a:r>
            <a:r>
              <a:rPr kumimoji="1" lang="ja-JP" altLang="en-US" sz="1600" u="sng" dirty="0">
                <a:latin typeface="BIZ UDゴシック" panose="020B0400000000000000" pitchFamily="49" charset="-128"/>
                <a:ea typeface="BIZ UDゴシック" panose="020B0400000000000000" pitchFamily="49" charset="-128"/>
              </a:rPr>
              <a:t>ＳＮＳでの書き込み</a:t>
            </a:r>
            <a:r>
              <a:rPr kumimoji="1" lang="ja-JP" altLang="en-US" sz="1600" dirty="0">
                <a:latin typeface="BIZ UDゴシック" panose="020B0400000000000000" pitchFamily="49" charset="-128"/>
                <a:ea typeface="BIZ UDゴシック" panose="020B0400000000000000" pitchFamily="49" charset="-128"/>
              </a:rPr>
              <a:t>について</a:t>
            </a:r>
            <a:r>
              <a:rPr lang="ja-JP" altLang="en-US" sz="1600" dirty="0">
                <a:latin typeface="BIZ UDゴシック" panose="020B0400000000000000" pitchFamily="49" charset="-128"/>
                <a:ea typeface="BIZ UDゴシック" panose="020B0400000000000000" pitchFamily="49" charset="-128"/>
              </a:rPr>
              <a:t>等</a:t>
            </a:r>
            <a:r>
              <a:rPr kumimoji="1" lang="ja-JP" altLang="en-US" sz="1600" dirty="0">
                <a:latin typeface="BIZ UDゴシック" panose="020B0400000000000000" pitchFamily="49" charset="-128"/>
                <a:ea typeface="BIZ UDゴシック" panose="020B0400000000000000" pitchFamily="49" charset="-128"/>
              </a:rPr>
              <a:t>）</a:t>
            </a:r>
            <a:endParaRPr kumimoji="1" lang="en-US" altLang="ja-JP" sz="1600" dirty="0">
              <a:latin typeface="BIZ UDゴシック" panose="020B0400000000000000" pitchFamily="49" charset="-128"/>
              <a:ea typeface="BIZ UDゴシック" panose="020B0400000000000000" pitchFamily="49" charset="-128"/>
            </a:endParaRPr>
          </a:p>
          <a:p>
            <a:pPr marL="514350" indent="-285750"/>
            <a:r>
              <a:rPr lang="ja-JP" altLang="en-US" sz="1600" dirty="0">
                <a:latin typeface="BIZ UDゴシック" panose="020B0400000000000000" pitchFamily="49" charset="-128"/>
                <a:ea typeface="BIZ UDゴシック" panose="020B0400000000000000" pitchFamily="49" charset="-128"/>
              </a:rPr>
              <a:t>他の教職員・保健（管理）センター職員から</a:t>
            </a:r>
            <a:endParaRPr lang="en-US" altLang="ja-JP" sz="1600" dirty="0">
              <a:latin typeface="BIZ UDゴシック" panose="020B0400000000000000" pitchFamily="49" charset="-128"/>
              <a:ea typeface="BIZ UDゴシック" panose="020B0400000000000000" pitchFamily="49" charset="-128"/>
            </a:endParaRPr>
          </a:p>
          <a:p>
            <a:pPr marL="514350" indent="-285750"/>
            <a:r>
              <a:rPr kumimoji="1" lang="ja-JP" altLang="en-US" sz="1600" dirty="0">
                <a:latin typeface="BIZ UDゴシック" panose="020B0400000000000000" pitchFamily="49" charset="-128"/>
                <a:ea typeface="BIZ UDゴシック" panose="020B0400000000000000" pitchFamily="49" charset="-128"/>
              </a:rPr>
              <a:t>保護者から</a:t>
            </a:r>
            <a:endParaRPr kumimoji="1" lang="en-US" altLang="ja-JP" sz="16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43017E15-ED66-4E16-9B8A-7D3322E4592A}"/>
              </a:ext>
            </a:extLst>
          </p:cNvPr>
          <p:cNvSpPr txBox="1"/>
          <p:nvPr/>
        </p:nvSpPr>
        <p:spPr>
          <a:xfrm>
            <a:off x="5274462" y="5411895"/>
            <a:ext cx="6340197" cy="1015663"/>
          </a:xfrm>
          <a:prstGeom prst="rect">
            <a:avLst/>
          </a:prstGeom>
          <a:noFill/>
        </p:spPr>
        <p:txBody>
          <a:bodyPr wrap="none" rtlCol="0">
            <a:spAutoFit/>
          </a:bodyPr>
          <a:lstStyle/>
          <a:p>
            <a:r>
              <a:rPr lang="ja-JP" altLang="en-US" sz="2000" dirty="0">
                <a:latin typeface="BIZ UDゴシック" panose="020B0400000000000000" pitchFamily="49" charset="-128"/>
                <a:ea typeface="BIZ UDゴシック" panose="020B0400000000000000" pitchFamily="49" charset="-128"/>
              </a:rPr>
              <a:t>▶ 普段から学生の変化に留意する視点を持ちましょう</a:t>
            </a:r>
          </a:p>
          <a:p>
            <a:r>
              <a:rPr lang="ja-JP" altLang="en-US" sz="2000" dirty="0">
                <a:latin typeface="BIZ UDゴシック" panose="020B0400000000000000" pitchFamily="49" charset="-128"/>
                <a:ea typeface="BIZ UDゴシック" panose="020B0400000000000000" pitchFamily="49" charset="-128"/>
              </a:rPr>
              <a:t>▶ 早く気づけば、問題が大きくなる前に</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対応できるかもしれません</a:t>
            </a:r>
            <a:endParaRPr lang="en-US" altLang="ja-JP" sz="2000" dirty="0">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AB6911C1-8BD0-47E1-A185-213FD403961A}"/>
              </a:ext>
            </a:extLst>
          </p:cNvPr>
          <p:cNvSpPr/>
          <p:nvPr/>
        </p:nvSpPr>
        <p:spPr>
          <a:xfrm>
            <a:off x="5274462" y="431121"/>
            <a:ext cx="4256888" cy="46166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800" b="1" dirty="0">
                <a:solidFill>
                  <a:schemeClr val="tx1"/>
                </a:solidFill>
                <a:latin typeface="BIZ UDゴシック" panose="020B0400000000000000" pitchFamily="49" charset="-128"/>
                <a:ea typeface="BIZ UDゴシック" panose="020B0400000000000000" pitchFamily="49" charset="-128"/>
              </a:rPr>
              <a:t>１）授業やゼミなど、キャンパス内で</a:t>
            </a:r>
            <a:endParaRPr lang="en-US" altLang="ja-JP" sz="1800" b="1" dirty="0">
              <a:solidFill>
                <a:schemeClr val="tx1"/>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07113280-D414-446A-A83A-0C02ECD2B0DC}"/>
              </a:ext>
            </a:extLst>
          </p:cNvPr>
          <p:cNvSpPr/>
          <p:nvPr/>
        </p:nvSpPr>
        <p:spPr>
          <a:xfrm>
            <a:off x="5278960" y="2866613"/>
            <a:ext cx="4252389" cy="46166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800" b="1" dirty="0">
                <a:solidFill>
                  <a:schemeClr val="tx1"/>
                </a:solidFill>
                <a:latin typeface="BIZ UDゴシック" panose="020B0400000000000000" pitchFamily="49" charset="-128"/>
                <a:ea typeface="BIZ UDゴシック" panose="020B0400000000000000" pitchFamily="49" charset="-128"/>
              </a:rPr>
              <a:t>２）周囲</a:t>
            </a:r>
            <a:r>
              <a:rPr kumimoji="1" lang="ja-JP" altLang="en-US" sz="1800" b="1" dirty="0">
                <a:solidFill>
                  <a:schemeClr val="tx1"/>
                </a:solidFill>
                <a:latin typeface="BIZ UDゴシック" panose="020B0400000000000000" pitchFamily="49" charset="-128"/>
                <a:ea typeface="BIZ UDゴシック" panose="020B0400000000000000" pitchFamily="49" charset="-128"/>
              </a:rPr>
              <a:t>からの情報（噂、相談）</a:t>
            </a:r>
            <a:endParaRPr kumimoji="1" lang="en-US" altLang="ja-JP" sz="1800" b="1"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2FDD168A-A1A9-439E-9A0C-0614CFBB295F}"/>
              </a:ext>
            </a:extLst>
          </p:cNvPr>
          <p:cNvSpPr/>
          <p:nvPr/>
        </p:nvSpPr>
        <p:spPr>
          <a:xfrm>
            <a:off x="5274462" y="4607327"/>
            <a:ext cx="4252388" cy="461665"/>
          </a:xfrm>
          <a:prstGeom prst="rect">
            <a:avLst/>
          </a:prstGeom>
          <a:solidFill>
            <a:schemeClr val="accent5">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800" b="1" dirty="0">
                <a:solidFill>
                  <a:schemeClr val="tx1"/>
                </a:solidFill>
                <a:latin typeface="BIZ UDゴシック" panose="020B0400000000000000" pitchFamily="49" charset="-128"/>
                <a:ea typeface="BIZ UDゴシック" panose="020B0400000000000000" pitchFamily="49" charset="-128"/>
              </a:rPr>
              <a:t>３）本人からの相談</a:t>
            </a:r>
            <a:endParaRPr kumimoji="1" lang="ja-JP" altLang="en-US" sz="1800" b="1" dirty="0">
              <a:solidFill>
                <a:schemeClr val="tx1"/>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33EA1B1D-EDD0-4822-A387-0580F6FD8B6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46398" y="383282"/>
            <a:ext cx="1638995" cy="1638995"/>
          </a:xfrm>
          <a:prstGeom prst="rect">
            <a:avLst/>
          </a:prstGeom>
        </p:spPr>
      </p:pic>
      <p:pic>
        <p:nvPicPr>
          <p:cNvPr id="6" name="図 5">
            <a:extLst>
              <a:ext uri="{FF2B5EF4-FFF2-40B4-BE49-F238E27FC236}">
                <a16:creationId xmlns:a16="http://schemas.microsoft.com/office/drawing/2014/main" id="{57C1FA89-EECC-4306-84B7-B6C30467AB2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796153" y="3593389"/>
            <a:ext cx="1818506" cy="1818506"/>
          </a:xfrm>
          <a:prstGeom prst="rect">
            <a:avLst/>
          </a:prstGeom>
        </p:spPr>
      </p:pic>
      <p:sp>
        <p:nvSpPr>
          <p:cNvPr id="9" name="スライド番号プレースホルダー 8">
            <a:extLst>
              <a:ext uri="{FF2B5EF4-FFF2-40B4-BE49-F238E27FC236}">
                <a16:creationId xmlns:a16="http://schemas.microsoft.com/office/drawing/2014/main" id="{082CC99F-238D-4E88-97FC-39B10E1D73DC}"/>
              </a:ext>
            </a:extLst>
          </p:cNvPr>
          <p:cNvSpPr>
            <a:spLocks noGrp="1"/>
          </p:cNvSpPr>
          <p:nvPr>
            <p:ph type="sldNum" sz="quarter" idx="12"/>
          </p:nvPr>
        </p:nvSpPr>
        <p:spPr/>
        <p:txBody>
          <a:bodyPr/>
          <a:lstStyle/>
          <a:p>
            <a:fld id="{3C43AEFE-100D-40B5-A2D7-85958A4ED887}" type="slidenum">
              <a:rPr kumimoji="1" lang="ja-JP" altLang="en-US" smtClean="0"/>
              <a:t>4</a:t>
            </a:fld>
            <a:endParaRPr kumimoji="1" lang="ja-JP" altLang="en-US"/>
          </a:p>
        </p:txBody>
      </p:sp>
      <p:sp>
        <p:nvSpPr>
          <p:cNvPr id="24" name="フッター プレースホルダー 6">
            <a:extLst>
              <a:ext uri="{FF2B5EF4-FFF2-40B4-BE49-F238E27FC236}">
                <a16:creationId xmlns:a16="http://schemas.microsoft.com/office/drawing/2014/main" id="{08DA9018-8748-4BDE-99A4-45E097197F5F}"/>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2839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569167" y="413595"/>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学生が問題を抱えるとき</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図表 10">
            <a:extLst>
              <a:ext uri="{FF2B5EF4-FFF2-40B4-BE49-F238E27FC236}">
                <a16:creationId xmlns:a16="http://schemas.microsoft.com/office/drawing/2014/main" id="{0E4F9D0B-5B8B-41A2-9A85-BD9C6471832B}"/>
              </a:ext>
            </a:extLst>
          </p:cNvPr>
          <p:cNvGraphicFramePr/>
          <p:nvPr>
            <p:extLst>
              <p:ext uri="{D42A27DB-BD31-4B8C-83A1-F6EECF244321}">
                <p14:modId xmlns:p14="http://schemas.microsoft.com/office/powerpoint/2010/main" val="2447512616"/>
              </p:ext>
            </p:extLst>
          </p:nvPr>
        </p:nvGraphicFramePr>
        <p:xfrm>
          <a:off x="901700" y="1480397"/>
          <a:ext cx="10721133" cy="5007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descr="図形 が含まれている画像&#10;&#10;自動的に生成された説明">
            <a:extLst>
              <a:ext uri="{FF2B5EF4-FFF2-40B4-BE49-F238E27FC236}">
                <a16:creationId xmlns:a16="http://schemas.microsoft.com/office/drawing/2014/main" id="{5B9BAEE7-C31A-4DF7-AA04-8B528AE7C3A5}"/>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01206" y="2981324"/>
            <a:ext cx="895350" cy="895350"/>
          </a:xfrm>
          <a:prstGeom prst="rect">
            <a:avLst/>
          </a:prstGeom>
        </p:spPr>
      </p:pic>
      <p:pic>
        <p:nvPicPr>
          <p:cNvPr id="7" name="図 6" descr="図形 が含まれている画像&#10;&#10;自動的に生成された説明">
            <a:extLst>
              <a:ext uri="{FF2B5EF4-FFF2-40B4-BE49-F238E27FC236}">
                <a16:creationId xmlns:a16="http://schemas.microsoft.com/office/drawing/2014/main" id="{95E79A29-3576-40E6-9DA7-0FC936C99B3E}"/>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883241" y="2611260"/>
            <a:ext cx="1425543" cy="1425543"/>
          </a:xfrm>
          <a:prstGeom prst="rect">
            <a:avLst/>
          </a:prstGeom>
        </p:spPr>
      </p:pic>
      <p:pic>
        <p:nvPicPr>
          <p:cNvPr id="9" name="図 8" descr="図形 が含まれている画像&#10;&#10;自動的に生成された説明">
            <a:extLst>
              <a:ext uri="{FF2B5EF4-FFF2-40B4-BE49-F238E27FC236}">
                <a16:creationId xmlns:a16="http://schemas.microsoft.com/office/drawing/2014/main" id="{FABCAF25-19CE-4BEC-8BCA-5592D6721A63}"/>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24477" y="4869662"/>
            <a:ext cx="1325559" cy="1325559"/>
          </a:xfrm>
          <a:prstGeom prst="rect">
            <a:avLst/>
          </a:prstGeom>
        </p:spPr>
      </p:pic>
      <p:pic>
        <p:nvPicPr>
          <p:cNvPr id="12" name="図 11" descr="図形 が含まれている画像&#10;&#10;自動的に生成された説明">
            <a:extLst>
              <a:ext uri="{FF2B5EF4-FFF2-40B4-BE49-F238E27FC236}">
                <a16:creationId xmlns:a16="http://schemas.microsoft.com/office/drawing/2014/main" id="{1087CD73-E642-4656-9453-7A33A95364D6}"/>
              </a:ext>
            </a:extLst>
          </p:cNvPr>
          <p:cNvPicPr>
            <a:picLocks noChangeAspect="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99690" y="4917495"/>
            <a:ext cx="1325559" cy="1325559"/>
          </a:xfrm>
          <a:prstGeom prst="rect">
            <a:avLst/>
          </a:prstGeom>
        </p:spPr>
      </p:pic>
      <p:pic>
        <p:nvPicPr>
          <p:cNvPr id="14" name="グラフィックス 13" descr="家">
            <a:extLst>
              <a:ext uri="{FF2B5EF4-FFF2-40B4-BE49-F238E27FC236}">
                <a16:creationId xmlns:a16="http://schemas.microsoft.com/office/drawing/2014/main" id="{69B8ADEA-4BB5-4DA0-8DD9-1487C8DCF026}"/>
              </a:ext>
            </a:extLst>
          </p:cNvPr>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52735" y="5123074"/>
            <a:ext cx="914400" cy="914400"/>
          </a:xfrm>
          <a:prstGeom prst="rect">
            <a:avLst/>
          </a:prstGeom>
        </p:spPr>
      </p:pic>
      <p:sp>
        <p:nvSpPr>
          <p:cNvPr id="10" name="スライド番号プレースホルダー 9">
            <a:extLst>
              <a:ext uri="{FF2B5EF4-FFF2-40B4-BE49-F238E27FC236}">
                <a16:creationId xmlns:a16="http://schemas.microsoft.com/office/drawing/2014/main" id="{5C2D7BF8-5433-4083-88F6-8247F1143031}"/>
              </a:ext>
            </a:extLst>
          </p:cNvPr>
          <p:cNvSpPr>
            <a:spLocks noGrp="1"/>
          </p:cNvSpPr>
          <p:nvPr>
            <p:ph type="sldNum" sz="quarter" idx="12"/>
          </p:nvPr>
        </p:nvSpPr>
        <p:spPr/>
        <p:txBody>
          <a:bodyPr/>
          <a:lstStyle/>
          <a:p>
            <a:fld id="{3C43AEFE-100D-40B5-A2D7-85958A4ED887}" type="slidenum">
              <a:rPr kumimoji="1" lang="ja-JP" altLang="en-US" smtClean="0"/>
              <a:t>5</a:t>
            </a:fld>
            <a:endParaRPr kumimoji="1" lang="ja-JP" altLang="en-US"/>
          </a:p>
        </p:txBody>
      </p:sp>
      <p:sp>
        <p:nvSpPr>
          <p:cNvPr id="22" name="フッター プレースホルダー 6">
            <a:extLst>
              <a:ext uri="{FF2B5EF4-FFF2-40B4-BE49-F238E27FC236}">
                <a16:creationId xmlns:a16="http://schemas.microsoft.com/office/drawing/2014/main" id="{94D36A79-B083-47A1-8ABE-D31240157737}"/>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56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859808" y="434452"/>
            <a:ext cx="9833548" cy="1066802"/>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注意の目安</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テキスト ボックス 11">
            <a:extLst>
              <a:ext uri="{FF2B5EF4-FFF2-40B4-BE49-F238E27FC236}">
                <a16:creationId xmlns:a16="http://schemas.microsoft.com/office/drawing/2014/main" id="{ED622CAD-A6F5-4B02-BFAF-F90942E00556}"/>
              </a:ext>
            </a:extLst>
          </p:cNvPr>
          <p:cNvSpPr txBox="1"/>
          <p:nvPr/>
        </p:nvSpPr>
        <p:spPr>
          <a:xfrm>
            <a:off x="3697999" y="810350"/>
            <a:ext cx="6853158" cy="400110"/>
          </a:xfrm>
          <a:prstGeom prst="rect">
            <a:avLst/>
          </a:prstGeom>
          <a:noFill/>
        </p:spPr>
        <p:txBody>
          <a:bodyPr wrap="none" rtlCol="0">
            <a:spAutoFit/>
          </a:bodyPr>
          <a:lstStyle/>
          <a:p>
            <a:r>
              <a:rPr kumimoji="1" lang="ja-JP" altLang="en-US" sz="2000" dirty="0">
                <a:latin typeface="BIZ UDゴシック" panose="020B0400000000000000" pitchFamily="49" charset="-128"/>
                <a:ea typeface="BIZ UDゴシック" panose="020B0400000000000000" pitchFamily="49" charset="-128"/>
              </a:rPr>
              <a:t>これらのリスクには普段から注意しておく必要があります</a:t>
            </a:r>
          </a:p>
        </p:txBody>
      </p:sp>
      <p:graphicFrame>
        <p:nvGraphicFramePr>
          <p:cNvPr id="13" name="Group 114">
            <a:extLst>
              <a:ext uri="{FF2B5EF4-FFF2-40B4-BE49-F238E27FC236}">
                <a16:creationId xmlns:a16="http://schemas.microsoft.com/office/drawing/2014/main" id="{BB7D1062-F9C3-4C35-9A57-E5A761999478}"/>
              </a:ext>
            </a:extLst>
          </p:cNvPr>
          <p:cNvGraphicFramePr>
            <a:graphicFrameLocks noGrp="1"/>
          </p:cNvGraphicFramePr>
          <p:nvPr>
            <p:ph idx="1"/>
            <p:extLst>
              <p:ext uri="{D42A27DB-BD31-4B8C-83A1-F6EECF244321}">
                <p14:modId xmlns:p14="http://schemas.microsoft.com/office/powerpoint/2010/main" val="376180016"/>
              </p:ext>
            </p:extLst>
          </p:nvPr>
        </p:nvGraphicFramePr>
        <p:xfrm>
          <a:off x="1014775" y="1801220"/>
          <a:ext cx="10162449" cy="4535784"/>
        </p:xfrm>
        <a:graphic>
          <a:graphicData uri="http://schemas.openxmlformats.org/drawingml/2006/table">
            <a:tbl>
              <a:tblPr/>
              <a:tblGrid>
                <a:gridCol w="5079866">
                  <a:extLst>
                    <a:ext uri="{9D8B030D-6E8A-4147-A177-3AD203B41FA5}">
                      <a16:colId xmlns:a16="http://schemas.microsoft.com/office/drawing/2014/main" val="20001"/>
                    </a:ext>
                  </a:extLst>
                </a:gridCol>
                <a:gridCol w="5082583">
                  <a:extLst>
                    <a:ext uri="{9D8B030D-6E8A-4147-A177-3AD203B41FA5}">
                      <a16:colId xmlns:a16="http://schemas.microsoft.com/office/drawing/2014/main" val="20002"/>
                    </a:ext>
                  </a:extLst>
                </a:gridCol>
              </a:tblGrid>
              <a:tr h="93955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高リスクの学生</a:t>
                      </a:r>
                      <a:endParaRPr kumimoji="1" lang="ja-JP" altLang="en-US" sz="3200" b="0" i="0" u="none" strike="noStrike" cap="none" normalizeH="0" baseline="0" dirty="0">
                        <a:ln>
                          <a:noFill/>
                        </a:ln>
                        <a:solidFill>
                          <a:schemeClr val="tx1"/>
                        </a:solidFill>
                        <a:effectLst/>
                        <a:latin typeface="Arial" pitchFamily="34" charset="0"/>
                        <a:ea typeface="BIZ UDゴシック" panose="020B0400000000000000"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問題が生じやすい時期</a:t>
                      </a:r>
                      <a:endParaRPr kumimoji="1" lang="en-US" altLang="ja-JP" sz="32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（アカデミックストレス等を抱えるとき）</a:t>
                      </a:r>
                      <a:endParaRPr kumimoji="1" lang="ja-JP" altLang="en-US" sz="2000" b="0" i="0" u="none" strike="noStrike" cap="none" normalizeH="0" baseline="0" dirty="0">
                        <a:ln>
                          <a:noFill/>
                        </a:ln>
                        <a:solidFill>
                          <a:schemeClr val="tx1"/>
                        </a:solidFill>
                        <a:effectLst/>
                        <a:latin typeface="Arial" pitchFamily="34" charset="0"/>
                        <a:ea typeface="BIZ UDゴシック" panose="020B0400000000000000"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3596229">
                <a:tc>
                  <a:txBody>
                    <a:bodyPr/>
                    <a:lstStyle/>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成績不振学生</a:t>
                      </a: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休学・長期欠席者</a:t>
                      </a: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復学する・留年している学生</a:t>
                      </a: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孤立している学生</a:t>
                      </a: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直前まで進路が未確定な学生</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卒論の進行が遅い学生</a:t>
                      </a: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精神科受診歴がある学生</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トラブルを抱える学生</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ＳＯＳが出しにくい学生　　等</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新学期・年度末</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留年・復学時</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卒業単位認定・論文執筆時</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tabLst/>
                      </a:pPr>
                      <a:endPar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342900" marR="0" lvl="0" indent="-342900" algn="l" defTabSz="914400" rtl="0" eaLnBrk="1" fontAlgn="ctr" latinLnBrk="0" hangingPunct="1">
                        <a:lnSpc>
                          <a:spcPct val="100000"/>
                        </a:lnSpc>
                        <a:spcBef>
                          <a:spcPct val="0"/>
                        </a:spcBef>
                        <a:spcAft>
                          <a:spcPct val="0"/>
                        </a:spcAft>
                        <a:buClrTx/>
                        <a:buSzTx/>
                        <a:buFont typeface="Arial" panose="020B0604020202020204" pitchFamily="34" charset="0"/>
                        <a:buChar char="•"/>
                        <a:tabLst/>
                      </a:pPr>
                      <a:r>
                        <a:rPr kumimoji="1" lang="ja-JP" altLang="en-US"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就職活動に際して</a:t>
                      </a:r>
                      <a:endParaRPr kumimoji="1" lang="en-US" altLang="ja-JP" sz="24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スライド番号プレースホルダー 6">
            <a:extLst>
              <a:ext uri="{FF2B5EF4-FFF2-40B4-BE49-F238E27FC236}">
                <a16:creationId xmlns:a16="http://schemas.microsoft.com/office/drawing/2014/main" id="{BA35902C-6B75-4219-8D96-F4B1945D0611}"/>
              </a:ext>
            </a:extLst>
          </p:cNvPr>
          <p:cNvSpPr>
            <a:spLocks noGrp="1"/>
          </p:cNvSpPr>
          <p:nvPr>
            <p:ph type="sldNum" sz="quarter" idx="12"/>
          </p:nvPr>
        </p:nvSpPr>
        <p:spPr/>
        <p:txBody>
          <a:bodyPr/>
          <a:lstStyle/>
          <a:p>
            <a:fld id="{3C43AEFE-100D-40B5-A2D7-85958A4ED887}" type="slidenum">
              <a:rPr kumimoji="1" lang="ja-JP" altLang="en-US" smtClean="0"/>
              <a:t>6</a:t>
            </a:fld>
            <a:endParaRPr kumimoji="1" lang="ja-JP" altLang="en-US"/>
          </a:p>
        </p:txBody>
      </p:sp>
      <p:sp>
        <p:nvSpPr>
          <p:cNvPr id="18" name="フッター プレースホルダー 6">
            <a:extLst>
              <a:ext uri="{FF2B5EF4-FFF2-40B4-BE49-F238E27FC236}">
                <a16:creationId xmlns:a16="http://schemas.microsoft.com/office/drawing/2014/main" id="{70F5D6E2-605F-4674-BAF5-231DC03A1EFE}"/>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526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タイトル 5">
            <a:extLst>
              <a:ext uri="{FF2B5EF4-FFF2-40B4-BE49-F238E27FC236}">
                <a16:creationId xmlns:a16="http://schemas.microsoft.com/office/drawing/2014/main" id="{D7CCE7F4-BCC8-4BA8-95BC-1A0D7102DE7A}"/>
              </a:ext>
            </a:extLst>
          </p:cNvPr>
          <p:cNvSpPr>
            <a:spLocks noGrp="1"/>
          </p:cNvSpPr>
          <p:nvPr>
            <p:ph type="title"/>
          </p:nvPr>
        </p:nvSpPr>
        <p:spPr>
          <a:xfrm>
            <a:off x="838200" y="365125"/>
            <a:ext cx="10515600" cy="1325563"/>
          </a:xfrm>
        </p:spPr>
        <p:txBody>
          <a:bodyP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問題の発生</a:t>
            </a:r>
            <a:endParaRPr lang="ja-JP" altLang="en-US" sz="3600" dirty="0"/>
          </a:p>
        </p:txBody>
      </p:sp>
      <p:sp>
        <p:nvSpPr>
          <p:cNvPr id="19" name="テキスト ボックス 10">
            <a:extLst>
              <a:ext uri="{FF2B5EF4-FFF2-40B4-BE49-F238E27FC236}">
                <a16:creationId xmlns:a16="http://schemas.microsoft.com/office/drawing/2014/main" id="{7FAA3AD0-4871-44EA-BF85-BE108A0CA4E7}"/>
              </a:ext>
            </a:extLst>
          </p:cNvPr>
          <p:cNvSpPr txBox="1">
            <a:spLocks noChangeArrowheads="1"/>
          </p:cNvSpPr>
          <p:nvPr/>
        </p:nvSpPr>
        <p:spPr bwMode="auto">
          <a:xfrm>
            <a:off x="2929162" y="4517872"/>
            <a:ext cx="6486074" cy="1365450"/>
          </a:xfrm>
          <a:prstGeom prst="rect">
            <a:avLst/>
          </a:prstGeom>
          <a:solidFill>
            <a:schemeClr val="accent4">
              <a:lumMod val="20000"/>
              <a:lumOff val="80000"/>
            </a:schemeClr>
          </a:solidFill>
          <a:ln>
            <a:noFill/>
          </a:ln>
        </p:spPr>
        <p:txBody>
          <a:bodyPr wrap="square" numCol="2" anchor="ctr">
            <a:no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学業不振</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心身の問題、病気</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ひきこもり</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ハラスメント</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事件・事故　</a:t>
            </a:r>
            <a:r>
              <a:rPr lang="ja-JP" altLang="en-US" sz="2000" kern="0" dirty="0">
                <a:solidFill>
                  <a:srgbClr val="000000"/>
                </a:solidFill>
                <a:latin typeface="BIZ UDゴシック" panose="020B0400000000000000" pitchFamily="49" charset="-128"/>
                <a:ea typeface="BIZ UDゴシック" panose="020B0400000000000000" pitchFamily="49" charset="-128"/>
              </a:rPr>
              <a:t>・・・</a:t>
            </a:r>
            <a:endParaRPr lang="en-US" altLang="ja-JP" kern="0" dirty="0">
              <a:solidFill>
                <a:srgbClr val="000000"/>
              </a:solidFill>
              <a:latin typeface="BIZ UDゴシック" panose="020B0400000000000000" pitchFamily="49" charset="-128"/>
              <a:ea typeface="BIZ UDゴシック" panose="020B0400000000000000" pitchFamily="49" charset="-128"/>
            </a:endParaRPr>
          </a:p>
        </p:txBody>
      </p:sp>
      <p:sp>
        <p:nvSpPr>
          <p:cNvPr id="20" name="テキスト ボックス 10">
            <a:extLst>
              <a:ext uri="{FF2B5EF4-FFF2-40B4-BE49-F238E27FC236}">
                <a16:creationId xmlns:a16="http://schemas.microsoft.com/office/drawing/2014/main" id="{92FB1A3A-C234-433C-8DA6-4C277B985886}"/>
              </a:ext>
            </a:extLst>
          </p:cNvPr>
          <p:cNvSpPr txBox="1">
            <a:spLocks noChangeArrowheads="1"/>
          </p:cNvSpPr>
          <p:nvPr/>
        </p:nvSpPr>
        <p:spPr bwMode="auto">
          <a:xfrm>
            <a:off x="349253" y="1615817"/>
            <a:ext cx="3313158" cy="1938992"/>
          </a:xfrm>
          <a:prstGeom prst="rect">
            <a:avLst/>
          </a:prstGeom>
          <a:solidFill>
            <a:schemeClr val="accent5">
              <a:lumMod val="20000"/>
              <a:lumOff val="80000"/>
            </a:schemeClr>
          </a:solidFill>
          <a:ln>
            <a:noFill/>
          </a:ln>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361950" indent="-179388"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物の見方や考え方・とらえ方</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61950" indent="-179388"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性格的な特徴</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61950" indent="-179388" eaLnBrk="1" hangingPunct="1">
              <a:buFont typeface="Arial" panose="020B0604020202020204" pitchFamily="34" charset="0"/>
              <a:buChar char="•"/>
              <a:defRPr/>
            </a:pPr>
            <a:r>
              <a:rPr lang="ja-JP" altLang="en-US" kern="0" dirty="0">
                <a:latin typeface="BIZ UDゴシック" panose="020B0400000000000000" pitchFamily="49" charset="-128"/>
                <a:ea typeface="BIZ UDゴシック" panose="020B0400000000000000" pitchFamily="49" charset="-128"/>
              </a:rPr>
              <a:t>家庭の事情</a:t>
            </a:r>
            <a:endParaRPr lang="en-US" altLang="ja-JP" kern="0" dirty="0">
              <a:latin typeface="BIZ UDゴシック" panose="020B0400000000000000" pitchFamily="49" charset="-128"/>
              <a:ea typeface="BIZ UDゴシック" panose="020B0400000000000000" pitchFamily="49" charset="-128"/>
            </a:endParaRPr>
          </a:p>
          <a:p>
            <a:pPr marL="361950" indent="-179388"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病気</a:t>
            </a:r>
            <a:r>
              <a:rPr lang="ja-JP" altLang="en-US" sz="2000" kern="0" dirty="0">
                <a:solidFill>
                  <a:srgbClr val="000000"/>
                </a:solidFill>
                <a:ea typeface="BIZ UDゴシック" panose="020B0400000000000000" pitchFamily="49" charset="-128"/>
              </a:rPr>
              <a:t>　・・・</a:t>
            </a:r>
          </a:p>
        </p:txBody>
      </p:sp>
      <p:sp>
        <p:nvSpPr>
          <p:cNvPr id="21" name="円/楕円 7">
            <a:extLst>
              <a:ext uri="{FF2B5EF4-FFF2-40B4-BE49-F238E27FC236}">
                <a16:creationId xmlns:a16="http://schemas.microsoft.com/office/drawing/2014/main" id="{7DF32A4E-448B-474B-B438-18406AEC8070}"/>
              </a:ext>
            </a:extLst>
          </p:cNvPr>
          <p:cNvSpPr/>
          <p:nvPr/>
        </p:nvSpPr>
        <p:spPr>
          <a:xfrm>
            <a:off x="4962479" y="3888040"/>
            <a:ext cx="2034108" cy="896752"/>
          </a:xfrm>
          <a:prstGeom prst="roundRect">
            <a:avLst/>
          </a:prstGeom>
          <a:solidFill>
            <a:schemeClr val="accent4">
              <a:lumMod val="60000"/>
              <a:lumOff val="40000"/>
            </a:schemeClr>
          </a:solidFill>
          <a:ln>
            <a:noFill/>
          </a:ln>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kumimoji="0" lang="ja-JP" altLang="en-US" sz="3200" b="1" kern="0" dirty="0">
                <a:solidFill>
                  <a:sysClr val="windowText" lastClr="000000"/>
                </a:solidFill>
                <a:latin typeface="Times New Roman"/>
                <a:ea typeface="BIZ UDゴシック" panose="020B0400000000000000" pitchFamily="49" charset="-128"/>
              </a:rPr>
              <a:t>問題</a:t>
            </a:r>
          </a:p>
        </p:txBody>
      </p:sp>
      <p:sp>
        <p:nvSpPr>
          <p:cNvPr id="22" name="テキスト ボックス 10">
            <a:extLst>
              <a:ext uri="{FF2B5EF4-FFF2-40B4-BE49-F238E27FC236}">
                <a16:creationId xmlns:a16="http://schemas.microsoft.com/office/drawing/2014/main" id="{5937F8B3-C4B2-47B5-BD2D-40DC96993ADB}"/>
              </a:ext>
            </a:extLst>
          </p:cNvPr>
          <p:cNvSpPr txBox="1">
            <a:spLocks noChangeArrowheads="1"/>
          </p:cNvSpPr>
          <p:nvPr/>
        </p:nvSpPr>
        <p:spPr bwMode="auto">
          <a:xfrm>
            <a:off x="8357813" y="1540945"/>
            <a:ext cx="3684801" cy="1938992"/>
          </a:xfrm>
          <a:prstGeom prst="rect">
            <a:avLst/>
          </a:prstGeom>
          <a:solidFill>
            <a:schemeClr val="accent6">
              <a:lumMod val="20000"/>
              <a:lumOff val="80000"/>
            </a:schemeClr>
          </a:solidFill>
          <a:ln>
            <a:noFill/>
          </a:ln>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授業・単位・研究</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教職員・友人</a:t>
            </a:r>
            <a:r>
              <a:rPr lang="ja-JP" altLang="en-US" kern="0" dirty="0">
                <a:latin typeface="BIZ UDゴシック" panose="020B0400000000000000" pitchFamily="49" charset="-128"/>
                <a:ea typeface="BIZ UDゴシック" panose="020B0400000000000000" pitchFamily="49" charset="-128"/>
              </a:rPr>
              <a:t>との関係</a:t>
            </a:r>
            <a:endParaRPr lang="en-US" altLang="ja-JP" kern="0" dirty="0">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サークル</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進路・就職</a:t>
            </a:r>
            <a:endParaRPr lang="en-US" altLang="ja-JP" kern="0" dirty="0">
              <a:solidFill>
                <a:srgbClr val="000000"/>
              </a:solidFill>
              <a:latin typeface="BIZ UDゴシック" panose="020B0400000000000000" pitchFamily="49" charset="-128"/>
              <a:ea typeface="BIZ UDゴシック" panose="020B0400000000000000" pitchFamily="49" charset="-128"/>
            </a:endParaRPr>
          </a:p>
          <a:p>
            <a:pPr marL="342900" indent="-180000" eaLnBrk="1" hangingPunct="1">
              <a:buFont typeface="Arial" panose="020B0604020202020204" pitchFamily="34" charset="0"/>
              <a:buChar char="•"/>
              <a:defRPr/>
            </a:pPr>
            <a:r>
              <a:rPr lang="ja-JP" altLang="en-US" kern="0" dirty="0">
                <a:solidFill>
                  <a:srgbClr val="000000"/>
                </a:solidFill>
                <a:latin typeface="BIZ UDゴシック" panose="020B0400000000000000" pitchFamily="49" charset="-128"/>
                <a:ea typeface="BIZ UDゴシック" panose="020B0400000000000000" pitchFamily="49" charset="-128"/>
              </a:rPr>
              <a:t>経済的状況</a:t>
            </a:r>
            <a:r>
              <a:rPr lang="ja-JP" altLang="en-US" sz="2000" kern="0" dirty="0">
                <a:solidFill>
                  <a:srgbClr val="000000"/>
                </a:solidFill>
                <a:latin typeface="BIZ UDゴシック" panose="020B0400000000000000" pitchFamily="49" charset="-128"/>
                <a:ea typeface="BIZ UDゴシック" panose="020B0400000000000000" pitchFamily="49" charset="-128"/>
              </a:rPr>
              <a:t>　・・・</a:t>
            </a:r>
            <a:endParaRPr lang="ja-JP" altLang="en-US" kern="0" dirty="0">
              <a:solidFill>
                <a:srgbClr val="000000"/>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4D18F263-EF94-4661-84A9-829ABE1F99DC}"/>
              </a:ext>
            </a:extLst>
          </p:cNvPr>
          <p:cNvSpPr txBox="1"/>
          <p:nvPr/>
        </p:nvSpPr>
        <p:spPr>
          <a:xfrm>
            <a:off x="755593" y="5963911"/>
            <a:ext cx="11287021" cy="461665"/>
          </a:xfrm>
          <a:prstGeom prst="rect">
            <a:avLst/>
          </a:prstGeom>
          <a:noFill/>
        </p:spPr>
        <p:txBody>
          <a:bodyPr wrap="square" rtlCol="0">
            <a:spAutoFit/>
          </a:bodyPr>
          <a:lstStyle/>
          <a:p>
            <a:pPr algn="ctr"/>
            <a:r>
              <a:rPr lang="ja-JP" altLang="en-US" sz="2400" dirty="0">
                <a:solidFill>
                  <a:srgbClr val="FF0000"/>
                </a:solidFill>
                <a:latin typeface="BIZ UDゴシック" panose="020B0400000000000000" pitchFamily="49" charset="-128"/>
                <a:ea typeface="BIZ UDゴシック" panose="020B0400000000000000" pitchFamily="49" charset="-128"/>
              </a:rPr>
              <a:t>問題が起きた時も、自殺関連行動に結びつかないよう支えたいものです</a:t>
            </a:r>
          </a:p>
        </p:txBody>
      </p:sp>
      <p:pic>
        <p:nvPicPr>
          <p:cNvPr id="24" name="図 23">
            <a:extLst>
              <a:ext uri="{FF2B5EF4-FFF2-40B4-BE49-F238E27FC236}">
                <a16:creationId xmlns:a16="http://schemas.microsoft.com/office/drawing/2014/main" id="{E30DBB49-5585-45BC-ABA7-C5D7A77593CB}"/>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623826" y="3009529"/>
            <a:ext cx="1467975" cy="1466854"/>
          </a:xfrm>
          <a:prstGeom prst="rect">
            <a:avLst/>
          </a:prstGeom>
        </p:spPr>
      </p:pic>
      <p:sp>
        <p:nvSpPr>
          <p:cNvPr id="26" name="テキスト ボックス 25">
            <a:extLst>
              <a:ext uri="{FF2B5EF4-FFF2-40B4-BE49-F238E27FC236}">
                <a16:creationId xmlns:a16="http://schemas.microsoft.com/office/drawing/2014/main" id="{A422A4E9-7F74-4687-8032-81E69386923D}"/>
              </a:ext>
            </a:extLst>
          </p:cNvPr>
          <p:cNvSpPr txBox="1"/>
          <p:nvPr/>
        </p:nvSpPr>
        <p:spPr>
          <a:xfrm>
            <a:off x="7772705" y="6413698"/>
            <a:ext cx="3399273"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（日本学生相談学会　大学生の自殺予防）</a:t>
            </a:r>
          </a:p>
        </p:txBody>
      </p:sp>
      <p:graphicFrame>
        <p:nvGraphicFramePr>
          <p:cNvPr id="27" name="図表 26">
            <a:extLst>
              <a:ext uri="{FF2B5EF4-FFF2-40B4-BE49-F238E27FC236}">
                <a16:creationId xmlns:a16="http://schemas.microsoft.com/office/drawing/2014/main" id="{CE5DE290-11EE-4C11-9C0D-EF4A67BEFB33}"/>
              </a:ext>
            </a:extLst>
          </p:cNvPr>
          <p:cNvGraphicFramePr/>
          <p:nvPr>
            <p:extLst>
              <p:ext uri="{D42A27DB-BD31-4B8C-83A1-F6EECF244321}">
                <p14:modId xmlns:p14="http://schemas.microsoft.com/office/powerpoint/2010/main" val="3681691886"/>
              </p:ext>
            </p:extLst>
          </p:nvPr>
        </p:nvGraphicFramePr>
        <p:xfrm>
          <a:off x="1291628" y="1208114"/>
          <a:ext cx="9434455" cy="2679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8" name="直線矢印コネクタ 27">
            <a:extLst>
              <a:ext uri="{FF2B5EF4-FFF2-40B4-BE49-F238E27FC236}">
                <a16:creationId xmlns:a16="http://schemas.microsoft.com/office/drawing/2014/main" id="{82C9DA80-1D86-4B16-B48B-1F1464FA802C}"/>
              </a:ext>
            </a:extLst>
          </p:cNvPr>
          <p:cNvCxnSpPr>
            <a:cxnSpLocks/>
          </p:cNvCxnSpPr>
          <p:nvPr/>
        </p:nvCxnSpPr>
        <p:spPr>
          <a:xfrm flipH="1">
            <a:off x="6013806" y="2595715"/>
            <a:ext cx="2" cy="1312557"/>
          </a:xfrm>
          <a:prstGeom prst="straightConnector1">
            <a:avLst/>
          </a:prstGeom>
          <a:ln w="38100">
            <a:headEnd type="none" w="med" len="med"/>
            <a:tailEnd type="arrow" w="med" len="med"/>
          </a:ln>
        </p:spPr>
        <p:style>
          <a:lnRef idx="1">
            <a:schemeClr val="accent4"/>
          </a:lnRef>
          <a:fillRef idx="0">
            <a:schemeClr val="accent4"/>
          </a:fillRef>
          <a:effectRef idx="0">
            <a:schemeClr val="accent4"/>
          </a:effectRef>
          <a:fontRef idx="minor">
            <a:schemeClr val="tx1"/>
          </a:fontRef>
        </p:style>
      </p:cxnSp>
      <p:pic>
        <p:nvPicPr>
          <p:cNvPr id="25" name="図 24">
            <a:extLst>
              <a:ext uri="{FF2B5EF4-FFF2-40B4-BE49-F238E27FC236}">
                <a16:creationId xmlns:a16="http://schemas.microsoft.com/office/drawing/2014/main" id="{F5AEA147-A375-4A78-959A-74CE74A5BD01}"/>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40557" y="2837388"/>
            <a:ext cx="1638995" cy="1638995"/>
          </a:xfrm>
          <a:prstGeom prst="rect">
            <a:avLst/>
          </a:prstGeom>
        </p:spPr>
      </p:pic>
      <p:sp>
        <p:nvSpPr>
          <p:cNvPr id="7" name="スライド番号プレースホルダー 6">
            <a:extLst>
              <a:ext uri="{FF2B5EF4-FFF2-40B4-BE49-F238E27FC236}">
                <a16:creationId xmlns:a16="http://schemas.microsoft.com/office/drawing/2014/main" id="{F24AE304-1A34-4B79-95E6-BE41A7686AD5}"/>
              </a:ext>
            </a:extLst>
          </p:cNvPr>
          <p:cNvSpPr>
            <a:spLocks noGrp="1"/>
          </p:cNvSpPr>
          <p:nvPr>
            <p:ph type="sldNum" sz="quarter" idx="12"/>
          </p:nvPr>
        </p:nvSpPr>
        <p:spPr/>
        <p:txBody>
          <a:bodyPr/>
          <a:lstStyle/>
          <a:p>
            <a:fld id="{3C43AEFE-100D-40B5-A2D7-85958A4ED887}" type="slidenum">
              <a:rPr kumimoji="1" lang="ja-JP" altLang="en-US" smtClean="0"/>
              <a:t>7</a:t>
            </a:fld>
            <a:endParaRPr kumimoji="1" lang="ja-JP" altLang="en-US"/>
          </a:p>
        </p:txBody>
      </p:sp>
      <p:sp>
        <p:nvSpPr>
          <p:cNvPr id="30" name="フッター プレースホルダー 6">
            <a:extLst>
              <a:ext uri="{FF2B5EF4-FFF2-40B4-BE49-F238E27FC236}">
                <a16:creationId xmlns:a16="http://schemas.microsoft.com/office/drawing/2014/main" id="{7D9BF170-420A-4E70-9CD4-F61F1D46FFD2}"/>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34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 name="Rectangle 92">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4">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4" name="Group 96">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05" name="Freeform: Shape 97">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98">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99">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正方形/長方形 31">
            <a:extLst>
              <a:ext uri="{FF2B5EF4-FFF2-40B4-BE49-F238E27FC236}">
                <a16:creationId xmlns:a16="http://schemas.microsoft.com/office/drawing/2014/main" id="{F456BBAB-A2E6-4A6E-8CF4-790DEAF77C98}"/>
              </a:ext>
            </a:extLst>
          </p:cNvPr>
          <p:cNvSpPr/>
          <p:nvPr/>
        </p:nvSpPr>
        <p:spPr>
          <a:xfrm>
            <a:off x="4945037" y="511829"/>
            <a:ext cx="2497396" cy="943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4E9CAED-F533-475A-93B0-3C1D1E114D7C}"/>
              </a:ext>
            </a:extLst>
          </p:cNvPr>
          <p:cNvSpPr/>
          <p:nvPr/>
        </p:nvSpPr>
        <p:spPr>
          <a:xfrm>
            <a:off x="5571461" y="5859855"/>
            <a:ext cx="5326912"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rPr>
              <a:t>＊図：張賢徳</a:t>
            </a:r>
            <a:r>
              <a:rPr kumimoji="1" lang="ja-JP" altLang="en-US" sz="1400" dirty="0">
                <a:solidFill>
                  <a:schemeClr val="tx1"/>
                </a:solidFill>
                <a:latin typeface="BIZ UDPゴシック" panose="020B0400000000000000" pitchFamily="50" charset="-128"/>
                <a:ea typeface="BIZ UDPゴシック" panose="020B0400000000000000" pitchFamily="50" charset="-128"/>
              </a:rPr>
              <a:t>（黄枠部分を追加）</a:t>
            </a:r>
          </a:p>
        </p:txBody>
      </p:sp>
      <p:sp>
        <p:nvSpPr>
          <p:cNvPr id="34" name="正方形/長方形 33">
            <a:extLst>
              <a:ext uri="{FF2B5EF4-FFF2-40B4-BE49-F238E27FC236}">
                <a16:creationId xmlns:a16="http://schemas.microsoft.com/office/drawing/2014/main" id="{95748817-7162-45EC-9229-2AF8B794DDDD}"/>
              </a:ext>
            </a:extLst>
          </p:cNvPr>
          <p:cNvSpPr/>
          <p:nvPr/>
        </p:nvSpPr>
        <p:spPr>
          <a:xfrm>
            <a:off x="1711304" y="543972"/>
            <a:ext cx="117365" cy="5891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四角形 34">
            <a:extLst>
              <a:ext uri="{FF2B5EF4-FFF2-40B4-BE49-F238E27FC236}">
                <a16:creationId xmlns:a16="http://schemas.microsoft.com/office/drawing/2014/main" id="{0AFD204B-6260-46BD-AE34-DD44014B5800}"/>
              </a:ext>
            </a:extLst>
          </p:cNvPr>
          <p:cNvSpPr/>
          <p:nvPr/>
        </p:nvSpPr>
        <p:spPr>
          <a:xfrm>
            <a:off x="8097626" y="983404"/>
            <a:ext cx="2929230" cy="703005"/>
          </a:xfrm>
          <a:prstGeom prst="wedgeRectCallout">
            <a:avLst>
              <a:gd name="adj1" fmla="val -22643"/>
              <a:gd name="adj2" fmla="val 96022"/>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BIZ UDPゴシック" panose="020B0400000000000000" pitchFamily="50" charset="-128"/>
                <a:ea typeface="BIZ UDPゴシック" panose="020B0400000000000000" pitchFamily="50" charset="-128"/>
              </a:rPr>
              <a:t>医療の視点も必要</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9" name="タイトル 1">
            <a:extLst>
              <a:ext uri="{FF2B5EF4-FFF2-40B4-BE49-F238E27FC236}">
                <a16:creationId xmlns:a16="http://schemas.microsoft.com/office/drawing/2014/main" id="{8CFAD356-5595-4626-BAF6-A24B8FD594D6}"/>
              </a:ext>
            </a:extLst>
          </p:cNvPr>
          <p:cNvSpPr>
            <a:spLocks noGrp="1"/>
          </p:cNvSpPr>
          <p:nvPr>
            <p:ph type="title"/>
          </p:nvPr>
        </p:nvSpPr>
        <p:spPr>
          <a:xfrm>
            <a:off x="838200" y="365125"/>
            <a:ext cx="10515600" cy="1325563"/>
          </a:xfrm>
        </p:spPr>
        <p:txBody>
          <a:bodyPr anchor="ctr">
            <a:normAutofit/>
          </a:bodyPr>
          <a:lstStyle/>
          <a:p>
            <a:r>
              <a:rPr lang="ja-JP" altLang="en-US" sz="3600" dirty="0">
                <a:solidFill>
                  <a:schemeClr val="tx2"/>
                </a:solidFill>
                <a:latin typeface="BIZ UDゴシック" panose="020B0400000000000000" pitchFamily="49" charset="-128"/>
                <a:ea typeface="BIZ UDゴシック" panose="020B0400000000000000" pitchFamily="49" charset="-128"/>
              </a:rPr>
              <a:t>自殺のプロセス</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sp>
        <p:nvSpPr>
          <p:cNvPr id="17" name="Text Box 13">
            <a:extLst>
              <a:ext uri="{FF2B5EF4-FFF2-40B4-BE49-F238E27FC236}">
                <a16:creationId xmlns:a16="http://schemas.microsoft.com/office/drawing/2014/main" id="{A6D07296-55B2-4B91-8CD0-17AEA62CEFB3}"/>
              </a:ext>
            </a:extLst>
          </p:cNvPr>
          <p:cNvSpPr txBox="1">
            <a:spLocks noChangeArrowheads="1"/>
          </p:cNvSpPr>
          <p:nvPr/>
        </p:nvSpPr>
        <p:spPr bwMode="auto">
          <a:xfrm>
            <a:off x="5001081" y="3597770"/>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dirty="0">
                <a:latin typeface="+mn-lt"/>
                <a:ea typeface="HGｺﾞｼｯｸE" panose="020B0909000000000000" pitchFamily="49" charset="-128"/>
              </a:rPr>
              <a:t>サポートの不足</a:t>
            </a:r>
          </a:p>
        </p:txBody>
      </p:sp>
      <p:sp>
        <p:nvSpPr>
          <p:cNvPr id="18" name="Line 14">
            <a:extLst>
              <a:ext uri="{FF2B5EF4-FFF2-40B4-BE49-F238E27FC236}">
                <a16:creationId xmlns:a16="http://schemas.microsoft.com/office/drawing/2014/main" id="{2EA03CE6-6E1F-4183-B536-BF4007361390}"/>
              </a:ext>
            </a:extLst>
          </p:cNvPr>
          <p:cNvSpPr>
            <a:spLocks noChangeShapeType="1"/>
          </p:cNvSpPr>
          <p:nvPr/>
        </p:nvSpPr>
        <p:spPr bwMode="auto">
          <a:xfrm>
            <a:off x="2264232" y="1496525"/>
            <a:ext cx="7921625" cy="2089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5">
            <a:extLst>
              <a:ext uri="{FF2B5EF4-FFF2-40B4-BE49-F238E27FC236}">
                <a16:creationId xmlns:a16="http://schemas.microsoft.com/office/drawing/2014/main" id="{AB22880E-932D-4DB3-85AE-1E6A60C63F6E}"/>
              </a:ext>
            </a:extLst>
          </p:cNvPr>
          <p:cNvSpPr>
            <a:spLocks noChangeShapeType="1"/>
          </p:cNvSpPr>
          <p:nvPr/>
        </p:nvSpPr>
        <p:spPr bwMode="auto">
          <a:xfrm flipV="1">
            <a:off x="2264232" y="4233375"/>
            <a:ext cx="7921625" cy="2160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Oval 16">
            <a:extLst>
              <a:ext uri="{FF2B5EF4-FFF2-40B4-BE49-F238E27FC236}">
                <a16:creationId xmlns:a16="http://schemas.microsoft.com/office/drawing/2014/main" id="{C9E7AC14-677A-4B1F-89E4-3971D671CE2A}"/>
              </a:ext>
            </a:extLst>
          </p:cNvPr>
          <p:cNvSpPr>
            <a:spLocks noChangeArrowheads="1"/>
          </p:cNvSpPr>
          <p:nvPr/>
        </p:nvSpPr>
        <p:spPr bwMode="auto">
          <a:xfrm>
            <a:off x="9825494" y="3512650"/>
            <a:ext cx="1223963" cy="792162"/>
          </a:xfrm>
          <a:prstGeom prst="ellipse">
            <a:avLst/>
          </a:prstGeom>
          <a:solidFill>
            <a:schemeClr val="bg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mn-ea"/>
                <a:ea typeface="+mn-ea"/>
              </a:rPr>
              <a:t>自殺</a:t>
            </a:r>
          </a:p>
        </p:txBody>
      </p:sp>
      <p:sp>
        <p:nvSpPr>
          <p:cNvPr id="21" name="Oval 24">
            <a:extLst>
              <a:ext uri="{FF2B5EF4-FFF2-40B4-BE49-F238E27FC236}">
                <a16:creationId xmlns:a16="http://schemas.microsoft.com/office/drawing/2014/main" id="{EB9B16CF-6866-4BE4-8169-1941BBC2A2ED}"/>
              </a:ext>
            </a:extLst>
          </p:cNvPr>
          <p:cNvSpPr>
            <a:spLocks noChangeArrowheads="1"/>
          </p:cNvSpPr>
          <p:nvPr/>
        </p:nvSpPr>
        <p:spPr bwMode="auto">
          <a:xfrm>
            <a:off x="8241169" y="3296750"/>
            <a:ext cx="287338" cy="1223962"/>
          </a:xfrm>
          <a:prstGeom prst="ellipse">
            <a:avLst/>
          </a:prstGeom>
          <a:solidFill>
            <a:srgbClr val="FF3300">
              <a:alpha val="30196"/>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FF0066"/>
              </a:solidFill>
            </a:endParaRPr>
          </a:p>
        </p:txBody>
      </p:sp>
      <p:sp>
        <p:nvSpPr>
          <p:cNvPr id="22" name="AutoShape 26">
            <a:extLst>
              <a:ext uri="{FF2B5EF4-FFF2-40B4-BE49-F238E27FC236}">
                <a16:creationId xmlns:a16="http://schemas.microsoft.com/office/drawing/2014/main" id="{5B00ACA1-6025-4683-9D53-07D3A7B6BAF0}"/>
              </a:ext>
            </a:extLst>
          </p:cNvPr>
          <p:cNvSpPr>
            <a:spLocks noChangeArrowheads="1"/>
          </p:cNvSpPr>
          <p:nvPr/>
        </p:nvSpPr>
        <p:spPr bwMode="auto">
          <a:xfrm>
            <a:off x="8672969" y="3585675"/>
            <a:ext cx="1008063" cy="647700"/>
          </a:xfrm>
          <a:prstGeom prst="rightArrow">
            <a:avLst>
              <a:gd name="adj1" fmla="val 63231"/>
              <a:gd name="adj2" fmla="val 47794"/>
            </a:avLst>
          </a:prstGeom>
          <a:solidFill>
            <a:schemeClr val="bg1"/>
          </a:solidFill>
          <a:ln w="9525">
            <a:solidFill>
              <a:schemeClr val="accent2"/>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chemeClr val="accent2"/>
                </a:solidFill>
                <a:latin typeface="+mn-lt"/>
                <a:ea typeface="HGｺﾞｼｯｸE" panose="020B0909000000000000" pitchFamily="49" charset="-128"/>
              </a:rPr>
              <a:t>加速</a:t>
            </a:r>
          </a:p>
        </p:txBody>
      </p:sp>
      <p:sp>
        <p:nvSpPr>
          <p:cNvPr id="23" name="Line 27">
            <a:extLst>
              <a:ext uri="{FF2B5EF4-FFF2-40B4-BE49-F238E27FC236}">
                <a16:creationId xmlns:a16="http://schemas.microsoft.com/office/drawing/2014/main" id="{4106F5DF-A818-46A2-AAF7-39B7A443A73A}"/>
              </a:ext>
            </a:extLst>
          </p:cNvPr>
          <p:cNvSpPr>
            <a:spLocks noChangeShapeType="1"/>
          </p:cNvSpPr>
          <p:nvPr/>
        </p:nvSpPr>
        <p:spPr bwMode="auto">
          <a:xfrm>
            <a:off x="7736344" y="3152287"/>
            <a:ext cx="504825" cy="1444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28">
            <a:extLst>
              <a:ext uri="{FF2B5EF4-FFF2-40B4-BE49-F238E27FC236}">
                <a16:creationId xmlns:a16="http://schemas.microsoft.com/office/drawing/2014/main" id="{3A27707D-E009-4A3A-BBAF-5E79DDB7C3B6}"/>
              </a:ext>
            </a:extLst>
          </p:cNvPr>
          <p:cNvSpPr>
            <a:spLocks noChangeShapeType="1"/>
          </p:cNvSpPr>
          <p:nvPr/>
        </p:nvSpPr>
        <p:spPr bwMode="auto">
          <a:xfrm flipV="1">
            <a:off x="7736344" y="4593737"/>
            <a:ext cx="504825" cy="1444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29">
            <a:extLst>
              <a:ext uri="{FF2B5EF4-FFF2-40B4-BE49-F238E27FC236}">
                <a16:creationId xmlns:a16="http://schemas.microsoft.com/office/drawing/2014/main" id="{3FDFAED4-C37F-4959-9FA8-0F14123AAF05}"/>
              </a:ext>
            </a:extLst>
          </p:cNvPr>
          <p:cNvSpPr>
            <a:spLocks noChangeShapeType="1"/>
          </p:cNvSpPr>
          <p:nvPr/>
        </p:nvSpPr>
        <p:spPr bwMode="auto">
          <a:xfrm>
            <a:off x="7736344" y="3152287"/>
            <a:ext cx="0" cy="15843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Text Box 31">
            <a:extLst>
              <a:ext uri="{FF2B5EF4-FFF2-40B4-BE49-F238E27FC236}">
                <a16:creationId xmlns:a16="http://schemas.microsoft.com/office/drawing/2014/main" id="{E148EF7D-0EE2-479B-9AB4-D9BE01C3655A}"/>
              </a:ext>
            </a:extLst>
          </p:cNvPr>
          <p:cNvSpPr txBox="1">
            <a:spLocks noChangeArrowheads="1"/>
          </p:cNvSpPr>
          <p:nvPr/>
        </p:nvSpPr>
        <p:spPr bwMode="auto">
          <a:xfrm>
            <a:off x="7733467" y="3296750"/>
            <a:ext cx="46166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800" dirty="0">
                <a:solidFill>
                  <a:srgbClr val="FF0000"/>
                </a:solidFill>
                <a:latin typeface="+mn-lt"/>
                <a:ea typeface="HGｺﾞｼｯｸE" panose="020B0909000000000000" pitchFamily="49" charset="-128"/>
              </a:rPr>
              <a:t>う つ 状 態</a:t>
            </a:r>
          </a:p>
        </p:txBody>
      </p:sp>
      <p:sp>
        <p:nvSpPr>
          <p:cNvPr id="27" name="Text Box 32">
            <a:extLst>
              <a:ext uri="{FF2B5EF4-FFF2-40B4-BE49-F238E27FC236}">
                <a16:creationId xmlns:a16="http://schemas.microsoft.com/office/drawing/2014/main" id="{F0BF33AB-52E7-44EE-8275-9657C0D6FD87}"/>
              </a:ext>
            </a:extLst>
          </p:cNvPr>
          <p:cNvSpPr txBox="1">
            <a:spLocks noChangeArrowheads="1"/>
          </p:cNvSpPr>
          <p:nvPr/>
        </p:nvSpPr>
        <p:spPr bwMode="auto">
          <a:xfrm>
            <a:off x="1616531" y="2883623"/>
            <a:ext cx="345598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800" dirty="0">
                <a:latin typeface="HGｺﾞｼｯｸE" panose="020B0909000000000000" pitchFamily="49" charset="-128"/>
                <a:ea typeface="HGｺﾞｼｯｸE" panose="020B0909000000000000" pitchFamily="49" charset="-128"/>
              </a:rPr>
              <a:t>  </a:t>
            </a:r>
            <a:r>
              <a:rPr lang="ja-JP" altLang="en-US" sz="2000" dirty="0">
                <a:latin typeface="+mn-lt"/>
                <a:ea typeface="HGｺﾞｼｯｸE" panose="020B0909000000000000" pitchFamily="49" charset="-128"/>
              </a:rPr>
              <a:t>ライフイベント</a:t>
            </a:r>
          </a:p>
          <a:p>
            <a:pPr eaLnBrk="1" hangingPunct="1">
              <a:spcBef>
                <a:spcPct val="50000"/>
              </a:spcBef>
              <a:buFontTx/>
              <a:buNone/>
            </a:pPr>
            <a:r>
              <a:rPr lang="ja-JP" altLang="en-US" sz="2000" dirty="0">
                <a:latin typeface="+mn-lt"/>
                <a:ea typeface="HGｺﾞｼｯｸE" panose="020B0909000000000000" pitchFamily="49" charset="-128"/>
              </a:rPr>
              <a:t>（リストラ、倒産、借金、</a:t>
            </a:r>
          </a:p>
          <a:p>
            <a:pPr eaLnBrk="1" hangingPunct="1">
              <a:spcBef>
                <a:spcPct val="50000"/>
              </a:spcBef>
              <a:buFontTx/>
              <a:buNone/>
            </a:pPr>
            <a:r>
              <a:rPr lang="ja-JP" altLang="en-US" sz="2000" dirty="0">
                <a:latin typeface="+mn-lt"/>
                <a:ea typeface="HGｺﾞｼｯｸE" panose="020B0909000000000000" pitchFamily="49" charset="-128"/>
              </a:rPr>
              <a:t>　 離婚、離死別、病気、</a:t>
            </a:r>
          </a:p>
          <a:p>
            <a:pPr eaLnBrk="1" hangingPunct="1">
              <a:spcBef>
                <a:spcPct val="50000"/>
              </a:spcBef>
              <a:buFontTx/>
              <a:buNone/>
            </a:pPr>
            <a:r>
              <a:rPr lang="ja-JP" altLang="en-US" sz="2000" dirty="0">
                <a:latin typeface="+mn-lt"/>
                <a:ea typeface="HGｺﾞｼｯｸE" panose="020B0909000000000000" pitchFamily="49" charset="-128"/>
              </a:rPr>
              <a:t>  その他の失敗や喪失体験）</a:t>
            </a:r>
          </a:p>
        </p:txBody>
      </p:sp>
      <p:sp>
        <p:nvSpPr>
          <p:cNvPr id="28" name="Line 33">
            <a:extLst>
              <a:ext uri="{FF2B5EF4-FFF2-40B4-BE49-F238E27FC236}">
                <a16:creationId xmlns:a16="http://schemas.microsoft.com/office/drawing/2014/main" id="{BB9D449F-3FA8-4493-B6A7-EBA3FC3E3B56}"/>
              </a:ext>
            </a:extLst>
          </p:cNvPr>
          <p:cNvSpPr>
            <a:spLocks noChangeShapeType="1"/>
          </p:cNvSpPr>
          <p:nvPr/>
        </p:nvSpPr>
        <p:spPr bwMode="auto">
          <a:xfrm>
            <a:off x="3200857" y="1496525"/>
            <a:ext cx="4824412" cy="1296987"/>
          </a:xfrm>
          <a:prstGeom prst="line">
            <a:avLst/>
          </a:prstGeom>
          <a:noFill/>
          <a:ln w="31750">
            <a:solidFill>
              <a:schemeClr val="accent2"/>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29" name="Line 34">
            <a:extLst>
              <a:ext uri="{FF2B5EF4-FFF2-40B4-BE49-F238E27FC236}">
                <a16:creationId xmlns:a16="http://schemas.microsoft.com/office/drawing/2014/main" id="{376D14B3-57A6-458C-BB32-4DA3225E06EE}"/>
              </a:ext>
            </a:extLst>
          </p:cNvPr>
          <p:cNvSpPr>
            <a:spLocks noChangeShapeType="1"/>
          </p:cNvSpPr>
          <p:nvPr/>
        </p:nvSpPr>
        <p:spPr bwMode="auto">
          <a:xfrm flipV="1">
            <a:off x="3200857" y="5025537"/>
            <a:ext cx="4895850" cy="1368425"/>
          </a:xfrm>
          <a:prstGeom prst="line">
            <a:avLst/>
          </a:prstGeom>
          <a:noFill/>
          <a:ln w="31750">
            <a:solidFill>
              <a:schemeClr val="accent2"/>
            </a:solidFill>
            <a:round/>
            <a:headEnd/>
            <a:tailEnd type="arrow" w="lg" len="lg"/>
          </a:ln>
          <a:extLst>
            <a:ext uri="{909E8E84-426E-40DD-AFC4-6F175D3DCCD1}">
              <a14:hiddenFill xmlns:a14="http://schemas.microsoft.com/office/drawing/2010/main">
                <a:noFill/>
              </a14:hiddenFill>
            </a:ext>
          </a:extLst>
        </p:spPr>
        <p:txBody>
          <a:bodyPr/>
          <a:lstStyle/>
          <a:p>
            <a:endParaRPr lang="ja-JP" altLang="en-US"/>
          </a:p>
        </p:txBody>
      </p:sp>
      <p:sp>
        <p:nvSpPr>
          <p:cNvPr id="30" name="Line 36">
            <a:extLst>
              <a:ext uri="{FF2B5EF4-FFF2-40B4-BE49-F238E27FC236}">
                <a16:creationId xmlns:a16="http://schemas.microsoft.com/office/drawing/2014/main" id="{5E89EA78-C6A6-4AD1-926D-F8145F1B0B08}"/>
              </a:ext>
            </a:extLst>
          </p:cNvPr>
          <p:cNvSpPr>
            <a:spLocks noChangeShapeType="1"/>
          </p:cNvSpPr>
          <p:nvPr/>
        </p:nvSpPr>
        <p:spPr bwMode="auto">
          <a:xfrm flipV="1">
            <a:off x="8385632" y="2793512"/>
            <a:ext cx="431800" cy="792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Text Box 37">
            <a:extLst>
              <a:ext uri="{FF2B5EF4-FFF2-40B4-BE49-F238E27FC236}">
                <a16:creationId xmlns:a16="http://schemas.microsoft.com/office/drawing/2014/main" id="{E455CDFC-B141-47C4-B270-B248C69A178A}"/>
              </a:ext>
            </a:extLst>
          </p:cNvPr>
          <p:cNvSpPr txBox="1">
            <a:spLocks noChangeArrowheads="1"/>
          </p:cNvSpPr>
          <p:nvPr/>
        </p:nvSpPr>
        <p:spPr bwMode="auto">
          <a:xfrm>
            <a:off x="8744407" y="2288687"/>
            <a:ext cx="248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2400" dirty="0">
                <a:solidFill>
                  <a:srgbClr val="FF0000"/>
                </a:solidFill>
                <a:latin typeface="+mn-lt"/>
                <a:ea typeface="HGｺﾞｼｯｸE" panose="020B0909000000000000" pitchFamily="49" charset="-128"/>
              </a:rPr>
              <a:t>精神疾患　　　　　　（特にうつ病）</a:t>
            </a:r>
          </a:p>
        </p:txBody>
      </p:sp>
      <p:sp>
        <p:nvSpPr>
          <p:cNvPr id="36" name="吹き出し: 四角形 35">
            <a:extLst>
              <a:ext uri="{FF2B5EF4-FFF2-40B4-BE49-F238E27FC236}">
                <a16:creationId xmlns:a16="http://schemas.microsoft.com/office/drawing/2014/main" id="{213C83E7-EA29-428C-8018-E3B413AB1C9F}"/>
              </a:ext>
            </a:extLst>
          </p:cNvPr>
          <p:cNvSpPr/>
          <p:nvPr/>
        </p:nvSpPr>
        <p:spPr>
          <a:xfrm>
            <a:off x="957329" y="5216808"/>
            <a:ext cx="5473818" cy="1025025"/>
          </a:xfrm>
          <a:prstGeom prst="wedgeRectCallout">
            <a:avLst>
              <a:gd name="adj1" fmla="val -23071"/>
              <a:gd name="adj2" fmla="val -99980"/>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大学生の場合は</a:t>
            </a:r>
            <a:br>
              <a:rPr lang="en-US" altLang="ja-JP" sz="2400" dirty="0">
                <a:solidFill>
                  <a:schemeClr val="tx1"/>
                </a:solidFill>
                <a:latin typeface="BIZ UDPゴシック" panose="020B0400000000000000" pitchFamily="50" charset="-128"/>
                <a:ea typeface="BIZ UDPゴシック" panose="020B0400000000000000" pitchFamily="50" charset="-128"/>
              </a:rPr>
            </a:br>
            <a:r>
              <a:rPr lang="ja-JP" altLang="en-US" sz="2400" dirty="0">
                <a:solidFill>
                  <a:schemeClr val="tx1"/>
                </a:solidFill>
                <a:latin typeface="BIZ UDPゴシック" panose="020B0400000000000000" pitchFamily="50" charset="-128"/>
                <a:ea typeface="BIZ UDPゴシック" panose="020B0400000000000000" pitchFamily="50" charset="-128"/>
              </a:rPr>
              <a:t>アカデミックストレスの影響が大きい</a:t>
            </a:r>
          </a:p>
        </p:txBody>
      </p:sp>
      <p:sp>
        <p:nvSpPr>
          <p:cNvPr id="6" name="スライド番号プレースホルダー 5">
            <a:extLst>
              <a:ext uri="{FF2B5EF4-FFF2-40B4-BE49-F238E27FC236}">
                <a16:creationId xmlns:a16="http://schemas.microsoft.com/office/drawing/2014/main" id="{02332FE7-6A3C-416E-BA04-025C6418B093}"/>
              </a:ext>
            </a:extLst>
          </p:cNvPr>
          <p:cNvSpPr>
            <a:spLocks noGrp="1"/>
          </p:cNvSpPr>
          <p:nvPr>
            <p:ph type="sldNum" sz="quarter" idx="12"/>
          </p:nvPr>
        </p:nvSpPr>
        <p:spPr/>
        <p:txBody>
          <a:bodyPr/>
          <a:lstStyle/>
          <a:p>
            <a:fld id="{3C43AEFE-100D-40B5-A2D7-85958A4ED887}" type="slidenum">
              <a:rPr kumimoji="1" lang="ja-JP" altLang="en-US" smtClean="0"/>
              <a:t>8</a:t>
            </a:fld>
            <a:endParaRPr kumimoji="1" lang="ja-JP" altLang="en-US"/>
          </a:p>
        </p:txBody>
      </p:sp>
      <p:sp>
        <p:nvSpPr>
          <p:cNvPr id="40" name="フッター プレースホルダー 6">
            <a:extLst>
              <a:ext uri="{FF2B5EF4-FFF2-40B4-BE49-F238E27FC236}">
                <a16:creationId xmlns:a16="http://schemas.microsoft.com/office/drawing/2014/main" id="{5A3250DF-2B69-4A24-AE9A-C337D8B3A125}"/>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908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0" name="Rectangle 9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0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12" name="Group 10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13" name="Freeform: Shape 10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0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0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Freeform: Shape 10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タイトル 1">
            <a:extLst>
              <a:ext uri="{FF2B5EF4-FFF2-40B4-BE49-F238E27FC236}">
                <a16:creationId xmlns:a16="http://schemas.microsoft.com/office/drawing/2014/main" id="{E9393B9A-EB61-46D3-BA09-863776443359}"/>
              </a:ext>
            </a:extLst>
          </p:cNvPr>
          <p:cNvSpPr>
            <a:spLocks noGrp="1"/>
          </p:cNvSpPr>
          <p:nvPr>
            <p:ph type="title"/>
          </p:nvPr>
        </p:nvSpPr>
        <p:spPr>
          <a:xfrm>
            <a:off x="271780" y="1243013"/>
            <a:ext cx="3855720" cy="4371974"/>
          </a:xfrm>
        </p:spPr>
        <p:txBody>
          <a:bodyPr>
            <a:normAutofit/>
          </a:bodyPr>
          <a:lstStyle/>
          <a:p>
            <a:pPr algn="ctr"/>
            <a:r>
              <a:rPr lang="ja-JP" altLang="en-US" sz="3600" dirty="0">
                <a:solidFill>
                  <a:schemeClr val="tx2"/>
                </a:solidFill>
                <a:latin typeface="BIZ UDゴシック" panose="020B0400000000000000" pitchFamily="49" charset="-128"/>
                <a:ea typeface="BIZ UDゴシック" panose="020B0400000000000000" pitchFamily="49" charset="-128"/>
              </a:rPr>
              <a:t>２．心配な学生にどう対応するか</a:t>
            </a:r>
            <a:endParaRPr kumimoji="1" lang="ja-JP" altLang="en-US" sz="3600" dirty="0">
              <a:solidFill>
                <a:schemeClr val="tx2"/>
              </a:solidFill>
              <a:latin typeface="BIZ UDゴシック" panose="020B0400000000000000" pitchFamily="49" charset="-128"/>
              <a:ea typeface="BIZ UDゴシック" panose="020B0400000000000000" pitchFamily="49" charset="-128"/>
            </a:endParaRPr>
          </a:p>
        </p:txBody>
      </p:sp>
      <p:sp>
        <p:nvSpPr>
          <p:cNvPr id="48" name="正方形/長方形 47">
            <a:extLst>
              <a:ext uri="{FF2B5EF4-FFF2-40B4-BE49-F238E27FC236}">
                <a16:creationId xmlns:a16="http://schemas.microsoft.com/office/drawing/2014/main" id="{7E745799-6A2F-49DA-A78D-7CF0CA63F4DF}"/>
              </a:ext>
            </a:extLst>
          </p:cNvPr>
          <p:cNvSpPr/>
          <p:nvPr/>
        </p:nvSpPr>
        <p:spPr>
          <a:xfrm>
            <a:off x="6859552" y="413439"/>
            <a:ext cx="350209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tx1"/>
                </a:solidFill>
                <a:latin typeface="BIZ UDゴシック" panose="020B0400000000000000" pitchFamily="49" charset="-128"/>
                <a:ea typeface="BIZ UDゴシック" panose="020B0400000000000000" pitchFamily="49" charset="-128"/>
              </a:rPr>
              <a:t>本人と対話ができる場合</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E5061D0E-19A2-44C0-819B-86965139E2E8}"/>
              </a:ext>
            </a:extLst>
          </p:cNvPr>
          <p:cNvSpPr/>
          <p:nvPr/>
        </p:nvSpPr>
        <p:spPr>
          <a:xfrm rot="5400000">
            <a:off x="8027424" y="-902792"/>
            <a:ext cx="1039131" cy="4901980"/>
          </a:xfrm>
          <a:prstGeom prst="rect">
            <a:avLst/>
          </a:prstGeom>
          <a:ln w="76200">
            <a:solidFill>
              <a:schemeClr val="accent5">
                <a:lumMod val="40000"/>
                <a:lumOff val="60000"/>
              </a:schemeClr>
            </a:solidFill>
            <a:extLst>
              <a:ext uri="{C807C97D-BFC1-408E-A445-0C87EB9F89A2}">
                <ask:lineSketchStyleProps xmlns:ask="http://schemas.microsoft.com/office/drawing/2018/sketchyshapes" sd="1996608967">
                  <a:custGeom>
                    <a:avLst/>
                    <a:gdLst>
                      <a:gd name="connsiteX0" fmla="*/ 0 w 1039131"/>
                      <a:gd name="connsiteY0" fmla="*/ 0 h 4901980"/>
                      <a:gd name="connsiteX1" fmla="*/ 509174 w 1039131"/>
                      <a:gd name="connsiteY1" fmla="*/ 0 h 4901980"/>
                      <a:gd name="connsiteX2" fmla="*/ 1039131 w 1039131"/>
                      <a:gd name="connsiteY2" fmla="*/ 0 h 4901980"/>
                      <a:gd name="connsiteX3" fmla="*/ 1039131 w 1039131"/>
                      <a:gd name="connsiteY3" fmla="*/ 514708 h 4901980"/>
                      <a:gd name="connsiteX4" fmla="*/ 1039131 w 1039131"/>
                      <a:gd name="connsiteY4" fmla="*/ 980396 h 4901980"/>
                      <a:gd name="connsiteX5" fmla="*/ 1039131 w 1039131"/>
                      <a:gd name="connsiteY5" fmla="*/ 1446084 h 4901980"/>
                      <a:gd name="connsiteX6" fmla="*/ 1039131 w 1039131"/>
                      <a:gd name="connsiteY6" fmla="*/ 2058832 h 4901980"/>
                      <a:gd name="connsiteX7" fmla="*/ 1039131 w 1039131"/>
                      <a:gd name="connsiteY7" fmla="*/ 2622559 h 4901980"/>
                      <a:gd name="connsiteX8" fmla="*/ 1039131 w 1039131"/>
                      <a:gd name="connsiteY8" fmla="*/ 3088247 h 4901980"/>
                      <a:gd name="connsiteX9" fmla="*/ 1039131 w 1039131"/>
                      <a:gd name="connsiteY9" fmla="*/ 3750015 h 4901980"/>
                      <a:gd name="connsiteX10" fmla="*/ 1039131 w 1039131"/>
                      <a:gd name="connsiteY10" fmla="*/ 4901980 h 4901980"/>
                      <a:gd name="connsiteX11" fmla="*/ 509174 w 1039131"/>
                      <a:gd name="connsiteY11" fmla="*/ 4901980 h 4901980"/>
                      <a:gd name="connsiteX12" fmla="*/ 0 w 1039131"/>
                      <a:gd name="connsiteY12" fmla="*/ 4901980 h 4901980"/>
                      <a:gd name="connsiteX13" fmla="*/ 0 w 1039131"/>
                      <a:gd name="connsiteY13" fmla="*/ 4436292 h 4901980"/>
                      <a:gd name="connsiteX14" fmla="*/ 0 w 1039131"/>
                      <a:gd name="connsiteY14" fmla="*/ 3970604 h 4901980"/>
                      <a:gd name="connsiteX15" fmla="*/ 0 w 1039131"/>
                      <a:gd name="connsiteY15" fmla="*/ 3308837 h 4901980"/>
                      <a:gd name="connsiteX16" fmla="*/ 0 w 1039131"/>
                      <a:gd name="connsiteY16" fmla="*/ 2598049 h 4901980"/>
                      <a:gd name="connsiteX17" fmla="*/ 0 w 1039131"/>
                      <a:gd name="connsiteY17" fmla="*/ 1887262 h 4901980"/>
                      <a:gd name="connsiteX18" fmla="*/ 0 w 1039131"/>
                      <a:gd name="connsiteY18" fmla="*/ 1225495 h 4901980"/>
                      <a:gd name="connsiteX19" fmla="*/ 0 w 1039131"/>
                      <a:gd name="connsiteY19" fmla="*/ 759807 h 4901980"/>
                      <a:gd name="connsiteX20" fmla="*/ 0 w 1039131"/>
                      <a:gd name="connsiteY20" fmla="*/ 0 h 49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9131" h="4901980" fill="none" extrusionOk="0">
                        <a:moveTo>
                          <a:pt x="0" y="0"/>
                        </a:moveTo>
                        <a:cubicBezTo>
                          <a:pt x="126951" y="2938"/>
                          <a:pt x="386772" y="-13230"/>
                          <a:pt x="509174" y="0"/>
                        </a:cubicBezTo>
                        <a:cubicBezTo>
                          <a:pt x="631576" y="13230"/>
                          <a:pt x="915627" y="7107"/>
                          <a:pt x="1039131" y="0"/>
                        </a:cubicBezTo>
                        <a:cubicBezTo>
                          <a:pt x="1028010" y="105568"/>
                          <a:pt x="1059235" y="341778"/>
                          <a:pt x="1039131" y="514708"/>
                        </a:cubicBezTo>
                        <a:cubicBezTo>
                          <a:pt x="1019027" y="687638"/>
                          <a:pt x="1028455" y="884426"/>
                          <a:pt x="1039131" y="980396"/>
                        </a:cubicBezTo>
                        <a:cubicBezTo>
                          <a:pt x="1049807" y="1076366"/>
                          <a:pt x="1054657" y="1340275"/>
                          <a:pt x="1039131" y="1446084"/>
                        </a:cubicBezTo>
                        <a:cubicBezTo>
                          <a:pt x="1023605" y="1551893"/>
                          <a:pt x="1045712" y="1848993"/>
                          <a:pt x="1039131" y="2058832"/>
                        </a:cubicBezTo>
                        <a:cubicBezTo>
                          <a:pt x="1032550" y="2268671"/>
                          <a:pt x="1013627" y="2378141"/>
                          <a:pt x="1039131" y="2622559"/>
                        </a:cubicBezTo>
                        <a:cubicBezTo>
                          <a:pt x="1064635" y="2866977"/>
                          <a:pt x="1062109" y="2894082"/>
                          <a:pt x="1039131" y="3088247"/>
                        </a:cubicBezTo>
                        <a:cubicBezTo>
                          <a:pt x="1016153" y="3282412"/>
                          <a:pt x="1025327" y="3476686"/>
                          <a:pt x="1039131" y="3750015"/>
                        </a:cubicBezTo>
                        <a:cubicBezTo>
                          <a:pt x="1052935" y="4023344"/>
                          <a:pt x="1080169" y="4444334"/>
                          <a:pt x="1039131" y="4901980"/>
                        </a:cubicBezTo>
                        <a:cubicBezTo>
                          <a:pt x="875300" y="4896527"/>
                          <a:pt x="665943" y="4885573"/>
                          <a:pt x="509174" y="4901980"/>
                        </a:cubicBezTo>
                        <a:cubicBezTo>
                          <a:pt x="352405" y="4918387"/>
                          <a:pt x="178270" y="4876729"/>
                          <a:pt x="0" y="4901980"/>
                        </a:cubicBezTo>
                        <a:cubicBezTo>
                          <a:pt x="12963" y="4782941"/>
                          <a:pt x="5726" y="4570355"/>
                          <a:pt x="0" y="4436292"/>
                        </a:cubicBezTo>
                        <a:cubicBezTo>
                          <a:pt x="-5726" y="4302229"/>
                          <a:pt x="18050" y="4183990"/>
                          <a:pt x="0" y="3970604"/>
                        </a:cubicBezTo>
                        <a:cubicBezTo>
                          <a:pt x="-18050" y="3757218"/>
                          <a:pt x="12447" y="3464965"/>
                          <a:pt x="0" y="3308837"/>
                        </a:cubicBezTo>
                        <a:cubicBezTo>
                          <a:pt x="-12447" y="3152709"/>
                          <a:pt x="24765" y="2829949"/>
                          <a:pt x="0" y="2598049"/>
                        </a:cubicBezTo>
                        <a:cubicBezTo>
                          <a:pt x="-24765" y="2366149"/>
                          <a:pt x="-29057" y="2172037"/>
                          <a:pt x="0" y="1887262"/>
                        </a:cubicBezTo>
                        <a:cubicBezTo>
                          <a:pt x="29057" y="1602487"/>
                          <a:pt x="-20877" y="1417353"/>
                          <a:pt x="0" y="1225495"/>
                        </a:cubicBezTo>
                        <a:cubicBezTo>
                          <a:pt x="20877" y="1033637"/>
                          <a:pt x="21990" y="965127"/>
                          <a:pt x="0" y="759807"/>
                        </a:cubicBezTo>
                        <a:cubicBezTo>
                          <a:pt x="-21990" y="554487"/>
                          <a:pt x="-31923" y="191830"/>
                          <a:pt x="0" y="0"/>
                        </a:cubicBezTo>
                        <a:close/>
                      </a:path>
                      <a:path w="1039131" h="4901980" stroke="0" extrusionOk="0">
                        <a:moveTo>
                          <a:pt x="0" y="0"/>
                        </a:moveTo>
                        <a:cubicBezTo>
                          <a:pt x="149251" y="-2714"/>
                          <a:pt x="405101" y="-25111"/>
                          <a:pt x="540348" y="0"/>
                        </a:cubicBezTo>
                        <a:cubicBezTo>
                          <a:pt x="675595" y="25111"/>
                          <a:pt x="929873" y="4333"/>
                          <a:pt x="1039131" y="0"/>
                        </a:cubicBezTo>
                        <a:cubicBezTo>
                          <a:pt x="1053534" y="195261"/>
                          <a:pt x="1010195" y="398293"/>
                          <a:pt x="1039131" y="710787"/>
                        </a:cubicBezTo>
                        <a:cubicBezTo>
                          <a:pt x="1068067" y="1023281"/>
                          <a:pt x="1057045" y="1165690"/>
                          <a:pt x="1039131" y="1421574"/>
                        </a:cubicBezTo>
                        <a:cubicBezTo>
                          <a:pt x="1021217" y="1677458"/>
                          <a:pt x="1033741" y="1691589"/>
                          <a:pt x="1039131" y="1887262"/>
                        </a:cubicBezTo>
                        <a:cubicBezTo>
                          <a:pt x="1044521" y="2082935"/>
                          <a:pt x="1033055" y="2218879"/>
                          <a:pt x="1039131" y="2401970"/>
                        </a:cubicBezTo>
                        <a:cubicBezTo>
                          <a:pt x="1045207" y="2585061"/>
                          <a:pt x="1031418" y="2746457"/>
                          <a:pt x="1039131" y="3014718"/>
                        </a:cubicBezTo>
                        <a:cubicBezTo>
                          <a:pt x="1046844" y="3282979"/>
                          <a:pt x="1062143" y="3403231"/>
                          <a:pt x="1039131" y="3676485"/>
                        </a:cubicBezTo>
                        <a:cubicBezTo>
                          <a:pt x="1016119" y="3949739"/>
                          <a:pt x="1016508" y="3926539"/>
                          <a:pt x="1039131" y="4142173"/>
                        </a:cubicBezTo>
                        <a:cubicBezTo>
                          <a:pt x="1061754" y="4357807"/>
                          <a:pt x="1016212" y="4698254"/>
                          <a:pt x="1039131" y="4901980"/>
                        </a:cubicBezTo>
                        <a:cubicBezTo>
                          <a:pt x="931102" y="4880256"/>
                          <a:pt x="686450" y="4903154"/>
                          <a:pt x="550739" y="4901980"/>
                        </a:cubicBezTo>
                        <a:cubicBezTo>
                          <a:pt x="415028" y="4900806"/>
                          <a:pt x="176942" y="4918090"/>
                          <a:pt x="0" y="4901980"/>
                        </a:cubicBezTo>
                        <a:cubicBezTo>
                          <a:pt x="5073" y="4635856"/>
                          <a:pt x="7378" y="4402934"/>
                          <a:pt x="0" y="4191193"/>
                        </a:cubicBezTo>
                        <a:cubicBezTo>
                          <a:pt x="-7378" y="3979452"/>
                          <a:pt x="936" y="3862674"/>
                          <a:pt x="0" y="3676485"/>
                        </a:cubicBezTo>
                        <a:cubicBezTo>
                          <a:pt x="-936" y="3490296"/>
                          <a:pt x="16720" y="3266042"/>
                          <a:pt x="0" y="3112757"/>
                        </a:cubicBezTo>
                        <a:cubicBezTo>
                          <a:pt x="-16720" y="2959472"/>
                          <a:pt x="22543" y="2685911"/>
                          <a:pt x="0" y="2549030"/>
                        </a:cubicBezTo>
                        <a:cubicBezTo>
                          <a:pt x="-22543" y="2412149"/>
                          <a:pt x="-9285" y="2274274"/>
                          <a:pt x="0" y="2034322"/>
                        </a:cubicBezTo>
                        <a:cubicBezTo>
                          <a:pt x="9285" y="1794370"/>
                          <a:pt x="-2512" y="1598466"/>
                          <a:pt x="0" y="1421574"/>
                        </a:cubicBezTo>
                        <a:cubicBezTo>
                          <a:pt x="2512" y="1244682"/>
                          <a:pt x="-1199" y="1071930"/>
                          <a:pt x="0" y="955886"/>
                        </a:cubicBezTo>
                        <a:cubicBezTo>
                          <a:pt x="1199" y="839842"/>
                          <a:pt x="10868" y="462322"/>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kumimoji="1" lang="en-US" altLang="ja-JP" sz="1600" dirty="0">
                <a:solidFill>
                  <a:schemeClr val="accent1">
                    <a:lumMod val="50000"/>
                  </a:schemeClr>
                </a:solidFill>
                <a:latin typeface="BIZ UDPゴシック" panose="020B0400000000000000" pitchFamily="50" charset="-128"/>
                <a:ea typeface="BIZ UDPゴシック" panose="020B0400000000000000" pitchFamily="50" charset="-128"/>
              </a:rPr>
              <a:t>STEP1</a:t>
            </a:r>
          </a:p>
          <a:p>
            <a:pPr algn="ctr"/>
            <a:r>
              <a:rPr lang="ja-JP" altLang="en-US" dirty="0">
                <a:solidFill>
                  <a:schemeClr val="tx1"/>
                </a:solidFill>
                <a:latin typeface="BIZ UDゴシック" panose="020B0400000000000000" pitchFamily="49" charset="-128"/>
                <a:ea typeface="BIZ UDゴシック" panose="020B0400000000000000" pitchFamily="49" charset="-128"/>
              </a:rPr>
              <a:t>出来るだけ早く本人と</a:t>
            </a:r>
            <a:br>
              <a:rPr lang="en-US" altLang="ja-JP" dirty="0">
                <a:solidFill>
                  <a:schemeClr val="tx1"/>
                </a:solidFill>
                <a:latin typeface="BIZ UDゴシック" panose="020B0400000000000000" pitchFamily="49" charset="-128"/>
                <a:ea typeface="BIZ UDゴシック" panose="020B0400000000000000" pitchFamily="49" charset="-128"/>
              </a:rPr>
            </a:br>
            <a:r>
              <a:rPr lang="ja-JP" altLang="en-US" dirty="0">
                <a:solidFill>
                  <a:schemeClr val="tx1"/>
                </a:solidFill>
                <a:latin typeface="BIZ UDゴシック" panose="020B0400000000000000" pitchFamily="49" charset="-128"/>
                <a:ea typeface="BIZ UDゴシック" panose="020B0400000000000000" pitchFamily="49" charset="-128"/>
              </a:rPr>
              <a:t>直接静かに話し合える機会を設ける</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5C8A8008-8FCB-4BA5-8E51-BBB8D033E9B6}"/>
              </a:ext>
            </a:extLst>
          </p:cNvPr>
          <p:cNvSpPr/>
          <p:nvPr/>
        </p:nvSpPr>
        <p:spPr>
          <a:xfrm rot="5400000">
            <a:off x="8049468" y="441071"/>
            <a:ext cx="995042" cy="4901979"/>
          </a:xfrm>
          <a:prstGeom prst="rect">
            <a:avLst/>
          </a:prstGeom>
          <a:solidFill>
            <a:schemeClr val="bg1"/>
          </a:solidFill>
          <a:ln w="76200">
            <a:solidFill>
              <a:schemeClr val="accent5">
                <a:lumMod val="40000"/>
                <a:lumOff val="60000"/>
              </a:schemeClr>
            </a:solidFill>
            <a:extLst>
              <a:ext uri="{C807C97D-BFC1-408E-A445-0C87EB9F89A2}">
                <ask:lineSketchStyleProps xmlns:ask="http://schemas.microsoft.com/office/drawing/2018/sketchyshapes" sd="206086975">
                  <a:custGeom>
                    <a:avLst/>
                    <a:gdLst>
                      <a:gd name="connsiteX0" fmla="*/ 0 w 995042"/>
                      <a:gd name="connsiteY0" fmla="*/ 0 h 4901979"/>
                      <a:gd name="connsiteX1" fmla="*/ 467670 w 995042"/>
                      <a:gd name="connsiteY1" fmla="*/ 0 h 4901979"/>
                      <a:gd name="connsiteX2" fmla="*/ 995042 w 995042"/>
                      <a:gd name="connsiteY2" fmla="*/ 0 h 4901979"/>
                      <a:gd name="connsiteX3" fmla="*/ 995042 w 995042"/>
                      <a:gd name="connsiteY3" fmla="*/ 661767 h 4901979"/>
                      <a:gd name="connsiteX4" fmla="*/ 995042 w 995042"/>
                      <a:gd name="connsiteY4" fmla="*/ 1127455 h 4901979"/>
                      <a:gd name="connsiteX5" fmla="*/ 995042 w 995042"/>
                      <a:gd name="connsiteY5" fmla="*/ 1642163 h 4901979"/>
                      <a:gd name="connsiteX6" fmla="*/ 995042 w 995042"/>
                      <a:gd name="connsiteY6" fmla="*/ 2205891 h 4901979"/>
                      <a:gd name="connsiteX7" fmla="*/ 995042 w 995042"/>
                      <a:gd name="connsiteY7" fmla="*/ 2769618 h 4901979"/>
                      <a:gd name="connsiteX8" fmla="*/ 995042 w 995042"/>
                      <a:gd name="connsiteY8" fmla="*/ 3333346 h 4901979"/>
                      <a:gd name="connsiteX9" fmla="*/ 995042 w 995042"/>
                      <a:gd name="connsiteY9" fmla="*/ 3995113 h 4901979"/>
                      <a:gd name="connsiteX10" fmla="*/ 995042 w 995042"/>
                      <a:gd name="connsiteY10" fmla="*/ 4901979 h 4901979"/>
                      <a:gd name="connsiteX11" fmla="*/ 517422 w 995042"/>
                      <a:gd name="connsiteY11" fmla="*/ 4901979 h 4901979"/>
                      <a:gd name="connsiteX12" fmla="*/ 0 w 995042"/>
                      <a:gd name="connsiteY12" fmla="*/ 4901979 h 4901979"/>
                      <a:gd name="connsiteX13" fmla="*/ 0 w 995042"/>
                      <a:gd name="connsiteY13" fmla="*/ 4436291 h 4901979"/>
                      <a:gd name="connsiteX14" fmla="*/ 0 w 995042"/>
                      <a:gd name="connsiteY14" fmla="*/ 3872563 h 4901979"/>
                      <a:gd name="connsiteX15" fmla="*/ 0 w 995042"/>
                      <a:gd name="connsiteY15" fmla="*/ 3161776 h 4901979"/>
                      <a:gd name="connsiteX16" fmla="*/ 0 w 995042"/>
                      <a:gd name="connsiteY16" fmla="*/ 2647069 h 4901979"/>
                      <a:gd name="connsiteX17" fmla="*/ 0 w 995042"/>
                      <a:gd name="connsiteY17" fmla="*/ 2181381 h 4901979"/>
                      <a:gd name="connsiteX18" fmla="*/ 0 w 995042"/>
                      <a:gd name="connsiteY18" fmla="*/ 1519613 h 4901979"/>
                      <a:gd name="connsiteX19" fmla="*/ 0 w 995042"/>
                      <a:gd name="connsiteY19" fmla="*/ 955886 h 4901979"/>
                      <a:gd name="connsiteX20" fmla="*/ 0 w 995042"/>
                      <a:gd name="connsiteY20" fmla="*/ 0 h 490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5042" h="4901979" fill="none" extrusionOk="0">
                        <a:moveTo>
                          <a:pt x="0" y="0"/>
                        </a:moveTo>
                        <a:cubicBezTo>
                          <a:pt x="113624" y="-10278"/>
                          <a:pt x="311144" y="6498"/>
                          <a:pt x="467670" y="0"/>
                        </a:cubicBezTo>
                        <a:cubicBezTo>
                          <a:pt x="624196" y="-6498"/>
                          <a:pt x="748598" y="25499"/>
                          <a:pt x="995042" y="0"/>
                        </a:cubicBezTo>
                        <a:cubicBezTo>
                          <a:pt x="972805" y="281522"/>
                          <a:pt x="1005704" y="529194"/>
                          <a:pt x="995042" y="661767"/>
                        </a:cubicBezTo>
                        <a:cubicBezTo>
                          <a:pt x="984380" y="794340"/>
                          <a:pt x="1004530" y="1013312"/>
                          <a:pt x="995042" y="1127455"/>
                        </a:cubicBezTo>
                        <a:cubicBezTo>
                          <a:pt x="985554" y="1241598"/>
                          <a:pt x="975457" y="1513918"/>
                          <a:pt x="995042" y="1642163"/>
                        </a:cubicBezTo>
                        <a:cubicBezTo>
                          <a:pt x="1014627" y="1770408"/>
                          <a:pt x="1023107" y="2052374"/>
                          <a:pt x="995042" y="2205891"/>
                        </a:cubicBezTo>
                        <a:cubicBezTo>
                          <a:pt x="966977" y="2359408"/>
                          <a:pt x="977497" y="2633907"/>
                          <a:pt x="995042" y="2769618"/>
                        </a:cubicBezTo>
                        <a:cubicBezTo>
                          <a:pt x="1012587" y="2905329"/>
                          <a:pt x="1001581" y="3197727"/>
                          <a:pt x="995042" y="3333346"/>
                        </a:cubicBezTo>
                        <a:cubicBezTo>
                          <a:pt x="988503" y="3468965"/>
                          <a:pt x="969208" y="3738382"/>
                          <a:pt x="995042" y="3995113"/>
                        </a:cubicBezTo>
                        <a:cubicBezTo>
                          <a:pt x="1020876" y="4251844"/>
                          <a:pt x="959678" y="4641887"/>
                          <a:pt x="995042" y="4901979"/>
                        </a:cubicBezTo>
                        <a:cubicBezTo>
                          <a:pt x="896387" y="4886980"/>
                          <a:pt x="678821" y="4912445"/>
                          <a:pt x="517422" y="4901979"/>
                        </a:cubicBezTo>
                        <a:cubicBezTo>
                          <a:pt x="356023" y="4891513"/>
                          <a:pt x="136200" y="4921993"/>
                          <a:pt x="0" y="4901979"/>
                        </a:cubicBezTo>
                        <a:cubicBezTo>
                          <a:pt x="-4215" y="4801039"/>
                          <a:pt x="29" y="4610221"/>
                          <a:pt x="0" y="4436291"/>
                        </a:cubicBezTo>
                        <a:cubicBezTo>
                          <a:pt x="-29" y="4262361"/>
                          <a:pt x="-16003" y="4096868"/>
                          <a:pt x="0" y="3872563"/>
                        </a:cubicBezTo>
                        <a:cubicBezTo>
                          <a:pt x="16003" y="3648258"/>
                          <a:pt x="-21416" y="3347091"/>
                          <a:pt x="0" y="3161776"/>
                        </a:cubicBezTo>
                        <a:cubicBezTo>
                          <a:pt x="21416" y="2976461"/>
                          <a:pt x="-13117" y="2782622"/>
                          <a:pt x="0" y="2647069"/>
                        </a:cubicBezTo>
                        <a:cubicBezTo>
                          <a:pt x="13117" y="2511516"/>
                          <a:pt x="21211" y="2295637"/>
                          <a:pt x="0" y="2181381"/>
                        </a:cubicBezTo>
                        <a:cubicBezTo>
                          <a:pt x="-21211" y="2067125"/>
                          <a:pt x="8817" y="1684782"/>
                          <a:pt x="0" y="1519613"/>
                        </a:cubicBezTo>
                        <a:cubicBezTo>
                          <a:pt x="-8817" y="1354444"/>
                          <a:pt x="8628" y="1229947"/>
                          <a:pt x="0" y="955886"/>
                        </a:cubicBezTo>
                        <a:cubicBezTo>
                          <a:pt x="-8628" y="681825"/>
                          <a:pt x="-6525" y="394384"/>
                          <a:pt x="0" y="0"/>
                        </a:cubicBezTo>
                        <a:close/>
                      </a:path>
                      <a:path w="995042" h="4901979" stroke="0" extrusionOk="0">
                        <a:moveTo>
                          <a:pt x="0" y="0"/>
                        </a:moveTo>
                        <a:cubicBezTo>
                          <a:pt x="118622" y="-1792"/>
                          <a:pt x="258650" y="-3384"/>
                          <a:pt x="477620" y="0"/>
                        </a:cubicBezTo>
                        <a:cubicBezTo>
                          <a:pt x="696590" y="3384"/>
                          <a:pt x="865747" y="-12366"/>
                          <a:pt x="995042" y="0"/>
                        </a:cubicBezTo>
                        <a:cubicBezTo>
                          <a:pt x="998608" y="168247"/>
                          <a:pt x="1011102" y="295711"/>
                          <a:pt x="995042" y="465688"/>
                        </a:cubicBezTo>
                        <a:cubicBezTo>
                          <a:pt x="978982" y="635665"/>
                          <a:pt x="982861" y="798577"/>
                          <a:pt x="995042" y="980396"/>
                        </a:cubicBezTo>
                        <a:cubicBezTo>
                          <a:pt x="1007223" y="1162215"/>
                          <a:pt x="978668" y="1310932"/>
                          <a:pt x="995042" y="1446084"/>
                        </a:cubicBezTo>
                        <a:cubicBezTo>
                          <a:pt x="1011416" y="1581236"/>
                          <a:pt x="998809" y="1842895"/>
                          <a:pt x="995042" y="2009811"/>
                        </a:cubicBezTo>
                        <a:cubicBezTo>
                          <a:pt x="991275" y="2176727"/>
                          <a:pt x="971011" y="2411231"/>
                          <a:pt x="995042" y="2720598"/>
                        </a:cubicBezTo>
                        <a:cubicBezTo>
                          <a:pt x="1019073" y="3029965"/>
                          <a:pt x="1004937" y="3178031"/>
                          <a:pt x="995042" y="3382366"/>
                        </a:cubicBezTo>
                        <a:cubicBezTo>
                          <a:pt x="985147" y="3586701"/>
                          <a:pt x="1011260" y="3712754"/>
                          <a:pt x="995042" y="3897073"/>
                        </a:cubicBezTo>
                        <a:cubicBezTo>
                          <a:pt x="978824" y="4081392"/>
                          <a:pt x="983185" y="4587066"/>
                          <a:pt x="995042" y="4901979"/>
                        </a:cubicBezTo>
                        <a:cubicBezTo>
                          <a:pt x="757231" y="4883585"/>
                          <a:pt x="604609" y="4887201"/>
                          <a:pt x="497521" y="4901979"/>
                        </a:cubicBezTo>
                        <a:cubicBezTo>
                          <a:pt x="390433" y="4916757"/>
                          <a:pt x="175604" y="4911495"/>
                          <a:pt x="0" y="4901979"/>
                        </a:cubicBezTo>
                        <a:cubicBezTo>
                          <a:pt x="2953" y="4722001"/>
                          <a:pt x="5003" y="4422011"/>
                          <a:pt x="0" y="4191192"/>
                        </a:cubicBezTo>
                        <a:cubicBezTo>
                          <a:pt x="-5003" y="3960373"/>
                          <a:pt x="-9178" y="3824978"/>
                          <a:pt x="0" y="3627464"/>
                        </a:cubicBezTo>
                        <a:cubicBezTo>
                          <a:pt x="9178" y="3429950"/>
                          <a:pt x="-14051" y="3141090"/>
                          <a:pt x="0" y="3014717"/>
                        </a:cubicBezTo>
                        <a:cubicBezTo>
                          <a:pt x="14051" y="2888344"/>
                          <a:pt x="-16317" y="2538450"/>
                          <a:pt x="0" y="2401970"/>
                        </a:cubicBezTo>
                        <a:cubicBezTo>
                          <a:pt x="16317" y="2265490"/>
                          <a:pt x="-32176" y="2008302"/>
                          <a:pt x="0" y="1691183"/>
                        </a:cubicBezTo>
                        <a:cubicBezTo>
                          <a:pt x="32176" y="1374064"/>
                          <a:pt x="20166" y="1356298"/>
                          <a:pt x="0" y="1127455"/>
                        </a:cubicBezTo>
                        <a:cubicBezTo>
                          <a:pt x="-20166" y="898612"/>
                          <a:pt x="-40230" y="386139"/>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kumimoji="1" lang="en-US" altLang="ja-JP" sz="1600" dirty="0">
                <a:solidFill>
                  <a:schemeClr val="accent1">
                    <a:lumMod val="50000"/>
                  </a:schemeClr>
                </a:solidFill>
                <a:latin typeface="BIZ UDPゴシック" panose="020B0400000000000000" pitchFamily="50" charset="-128"/>
                <a:ea typeface="BIZ UDPゴシック" panose="020B0400000000000000" pitchFamily="50" charset="-128"/>
              </a:rPr>
              <a:t>STEP2</a:t>
            </a:r>
          </a:p>
          <a:p>
            <a:pPr algn="ctr" eaLnBrk="1" hangingPunct="1">
              <a:defRPr/>
            </a:pPr>
            <a:r>
              <a:rPr lang="ja-JP" altLang="en-US" dirty="0">
                <a:solidFill>
                  <a:schemeClr val="tx1"/>
                </a:solidFill>
                <a:latin typeface="BIZ UDゴシック" panose="020B0400000000000000" pitchFamily="49" charset="-128"/>
                <a:ea typeface="BIZ UDゴシック" panose="020B0400000000000000" pitchFamily="49" charset="-128"/>
              </a:rPr>
              <a:t>聞き手自身の価値観は交えずに</a:t>
            </a:r>
            <a:br>
              <a:rPr lang="en-US" altLang="ja-JP" dirty="0">
                <a:solidFill>
                  <a:schemeClr val="tx1"/>
                </a:solidFill>
                <a:latin typeface="BIZ UDゴシック" panose="020B0400000000000000" pitchFamily="49" charset="-128"/>
                <a:ea typeface="BIZ UDゴシック" panose="020B0400000000000000" pitchFamily="49" charset="-128"/>
              </a:rPr>
            </a:br>
            <a:r>
              <a:rPr lang="ja-JP" altLang="en-US" dirty="0">
                <a:solidFill>
                  <a:schemeClr val="tx1"/>
                </a:solidFill>
                <a:latin typeface="BIZ UDゴシック" panose="020B0400000000000000" pitchFamily="49" charset="-128"/>
                <a:ea typeface="BIZ UDゴシック" panose="020B0400000000000000" pitchFamily="49" charset="-128"/>
              </a:rPr>
              <a:t>とにかく学生の訴えを傾聴する</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F14BA51E-60DB-4947-A72B-67A7940589F1}"/>
              </a:ext>
            </a:extLst>
          </p:cNvPr>
          <p:cNvSpPr/>
          <p:nvPr/>
        </p:nvSpPr>
        <p:spPr>
          <a:xfrm rot="5400000">
            <a:off x="8077974" y="1774346"/>
            <a:ext cx="988149" cy="4888437"/>
          </a:xfrm>
          <a:prstGeom prst="rect">
            <a:avLst/>
          </a:prstGeom>
          <a:solidFill>
            <a:schemeClr val="bg1"/>
          </a:solidFill>
          <a:ln w="76200">
            <a:solidFill>
              <a:schemeClr val="accent5">
                <a:lumMod val="40000"/>
                <a:lumOff val="60000"/>
              </a:schemeClr>
            </a:solidFill>
            <a:extLst>
              <a:ext uri="{C807C97D-BFC1-408E-A445-0C87EB9F89A2}">
                <ask:lineSketchStyleProps xmlns:ask="http://schemas.microsoft.com/office/drawing/2018/sketchyshapes" sd="3196376986">
                  <a:custGeom>
                    <a:avLst/>
                    <a:gdLst>
                      <a:gd name="connsiteX0" fmla="*/ 0 w 988149"/>
                      <a:gd name="connsiteY0" fmla="*/ 0 h 4888437"/>
                      <a:gd name="connsiteX1" fmla="*/ 474312 w 988149"/>
                      <a:gd name="connsiteY1" fmla="*/ 0 h 4888437"/>
                      <a:gd name="connsiteX2" fmla="*/ 988149 w 988149"/>
                      <a:gd name="connsiteY2" fmla="*/ 0 h 4888437"/>
                      <a:gd name="connsiteX3" fmla="*/ 988149 w 988149"/>
                      <a:gd name="connsiteY3" fmla="*/ 698348 h 4888437"/>
                      <a:gd name="connsiteX4" fmla="*/ 988149 w 988149"/>
                      <a:gd name="connsiteY4" fmla="*/ 1250043 h 4888437"/>
                      <a:gd name="connsiteX5" fmla="*/ 988149 w 988149"/>
                      <a:gd name="connsiteY5" fmla="*/ 1801738 h 4888437"/>
                      <a:gd name="connsiteX6" fmla="*/ 988149 w 988149"/>
                      <a:gd name="connsiteY6" fmla="*/ 2597855 h 4888437"/>
                      <a:gd name="connsiteX7" fmla="*/ 988149 w 988149"/>
                      <a:gd name="connsiteY7" fmla="*/ 3198434 h 4888437"/>
                      <a:gd name="connsiteX8" fmla="*/ 988149 w 988149"/>
                      <a:gd name="connsiteY8" fmla="*/ 3945667 h 4888437"/>
                      <a:gd name="connsiteX9" fmla="*/ 988149 w 988149"/>
                      <a:gd name="connsiteY9" fmla="*/ 4888437 h 4888437"/>
                      <a:gd name="connsiteX10" fmla="*/ 523719 w 988149"/>
                      <a:gd name="connsiteY10" fmla="*/ 4888437 h 4888437"/>
                      <a:gd name="connsiteX11" fmla="*/ 0 w 988149"/>
                      <a:gd name="connsiteY11" fmla="*/ 4888437 h 4888437"/>
                      <a:gd name="connsiteX12" fmla="*/ 0 w 988149"/>
                      <a:gd name="connsiteY12" fmla="*/ 4287858 h 4888437"/>
                      <a:gd name="connsiteX13" fmla="*/ 0 w 988149"/>
                      <a:gd name="connsiteY13" fmla="*/ 3589509 h 4888437"/>
                      <a:gd name="connsiteX14" fmla="*/ 0 w 988149"/>
                      <a:gd name="connsiteY14" fmla="*/ 2988930 h 4888437"/>
                      <a:gd name="connsiteX15" fmla="*/ 0 w 988149"/>
                      <a:gd name="connsiteY15" fmla="*/ 2241698 h 4888437"/>
                      <a:gd name="connsiteX16" fmla="*/ 0 w 988149"/>
                      <a:gd name="connsiteY16" fmla="*/ 1641118 h 4888437"/>
                      <a:gd name="connsiteX17" fmla="*/ 0 w 988149"/>
                      <a:gd name="connsiteY17" fmla="*/ 1089423 h 4888437"/>
                      <a:gd name="connsiteX18" fmla="*/ 0 w 988149"/>
                      <a:gd name="connsiteY18" fmla="*/ 0 h 48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8149" h="4888437" fill="none" extrusionOk="0">
                        <a:moveTo>
                          <a:pt x="0" y="0"/>
                        </a:moveTo>
                        <a:cubicBezTo>
                          <a:pt x="210517" y="-12148"/>
                          <a:pt x="332207" y="-18746"/>
                          <a:pt x="474312" y="0"/>
                        </a:cubicBezTo>
                        <a:cubicBezTo>
                          <a:pt x="616417" y="18746"/>
                          <a:pt x="767473" y="19406"/>
                          <a:pt x="988149" y="0"/>
                        </a:cubicBezTo>
                        <a:cubicBezTo>
                          <a:pt x="1021475" y="256849"/>
                          <a:pt x="1015789" y="349201"/>
                          <a:pt x="988149" y="698348"/>
                        </a:cubicBezTo>
                        <a:cubicBezTo>
                          <a:pt x="960509" y="1047495"/>
                          <a:pt x="1003443" y="1048156"/>
                          <a:pt x="988149" y="1250043"/>
                        </a:cubicBezTo>
                        <a:cubicBezTo>
                          <a:pt x="972855" y="1451931"/>
                          <a:pt x="1012189" y="1536475"/>
                          <a:pt x="988149" y="1801738"/>
                        </a:cubicBezTo>
                        <a:cubicBezTo>
                          <a:pt x="964109" y="2067002"/>
                          <a:pt x="1012959" y="2270149"/>
                          <a:pt x="988149" y="2597855"/>
                        </a:cubicBezTo>
                        <a:cubicBezTo>
                          <a:pt x="963339" y="2925561"/>
                          <a:pt x="980431" y="2957665"/>
                          <a:pt x="988149" y="3198434"/>
                        </a:cubicBezTo>
                        <a:cubicBezTo>
                          <a:pt x="995867" y="3439203"/>
                          <a:pt x="980339" y="3638971"/>
                          <a:pt x="988149" y="3945667"/>
                        </a:cubicBezTo>
                        <a:cubicBezTo>
                          <a:pt x="995959" y="4252363"/>
                          <a:pt x="1029346" y="4476881"/>
                          <a:pt x="988149" y="4888437"/>
                        </a:cubicBezTo>
                        <a:cubicBezTo>
                          <a:pt x="783177" y="4905696"/>
                          <a:pt x="681117" y="4892016"/>
                          <a:pt x="523719" y="4888437"/>
                        </a:cubicBezTo>
                        <a:cubicBezTo>
                          <a:pt x="366321" y="4884859"/>
                          <a:pt x="172801" y="4911236"/>
                          <a:pt x="0" y="4888437"/>
                        </a:cubicBezTo>
                        <a:cubicBezTo>
                          <a:pt x="23790" y="4589989"/>
                          <a:pt x="12041" y="4463717"/>
                          <a:pt x="0" y="4287858"/>
                        </a:cubicBezTo>
                        <a:cubicBezTo>
                          <a:pt x="-12041" y="4111999"/>
                          <a:pt x="-22083" y="3893149"/>
                          <a:pt x="0" y="3589509"/>
                        </a:cubicBezTo>
                        <a:cubicBezTo>
                          <a:pt x="22083" y="3285869"/>
                          <a:pt x="7518" y="3231593"/>
                          <a:pt x="0" y="2988930"/>
                        </a:cubicBezTo>
                        <a:cubicBezTo>
                          <a:pt x="-7518" y="2746267"/>
                          <a:pt x="25176" y="2428720"/>
                          <a:pt x="0" y="2241698"/>
                        </a:cubicBezTo>
                        <a:cubicBezTo>
                          <a:pt x="-25176" y="2054676"/>
                          <a:pt x="11462" y="1853853"/>
                          <a:pt x="0" y="1641118"/>
                        </a:cubicBezTo>
                        <a:cubicBezTo>
                          <a:pt x="-11462" y="1428383"/>
                          <a:pt x="-12675" y="1338499"/>
                          <a:pt x="0" y="1089423"/>
                        </a:cubicBezTo>
                        <a:cubicBezTo>
                          <a:pt x="12675" y="840348"/>
                          <a:pt x="-1770" y="479007"/>
                          <a:pt x="0" y="0"/>
                        </a:cubicBezTo>
                        <a:close/>
                      </a:path>
                      <a:path w="988149" h="4888437" stroke="0" extrusionOk="0">
                        <a:moveTo>
                          <a:pt x="0" y="0"/>
                        </a:moveTo>
                        <a:cubicBezTo>
                          <a:pt x="118339" y="-25221"/>
                          <a:pt x="269936" y="14665"/>
                          <a:pt x="513837" y="0"/>
                        </a:cubicBezTo>
                        <a:cubicBezTo>
                          <a:pt x="757738" y="-14665"/>
                          <a:pt x="870697" y="2753"/>
                          <a:pt x="988149" y="0"/>
                        </a:cubicBezTo>
                        <a:cubicBezTo>
                          <a:pt x="1021689" y="152368"/>
                          <a:pt x="975337" y="404491"/>
                          <a:pt x="988149" y="698348"/>
                        </a:cubicBezTo>
                        <a:cubicBezTo>
                          <a:pt x="1000961" y="992205"/>
                          <a:pt x="971639" y="1163183"/>
                          <a:pt x="988149" y="1396696"/>
                        </a:cubicBezTo>
                        <a:cubicBezTo>
                          <a:pt x="1004659" y="1630209"/>
                          <a:pt x="1015129" y="1912983"/>
                          <a:pt x="988149" y="2143929"/>
                        </a:cubicBezTo>
                        <a:cubicBezTo>
                          <a:pt x="961169" y="2374875"/>
                          <a:pt x="1003988" y="2533736"/>
                          <a:pt x="988149" y="2842277"/>
                        </a:cubicBezTo>
                        <a:cubicBezTo>
                          <a:pt x="972310" y="3150818"/>
                          <a:pt x="1003979" y="3226501"/>
                          <a:pt x="988149" y="3491741"/>
                        </a:cubicBezTo>
                        <a:cubicBezTo>
                          <a:pt x="972319" y="3756981"/>
                          <a:pt x="958766" y="3867370"/>
                          <a:pt x="988149" y="4092320"/>
                        </a:cubicBezTo>
                        <a:cubicBezTo>
                          <a:pt x="1017532" y="4317270"/>
                          <a:pt x="955238" y="4677707"/>
                          <a:pt x="988149" y="4888437"/>
                        </a:cubicBezTo>
                        <a:cubicBezTo>
                          <a:pt x="857617" y="4879627"/>
                          <a:pt x="743948" y="4870611"/>
                          <a:pt x="523719" y="4888437"/>
                        </a:cubicBezTo>
                        <a:cubicBezTo>
                          <a:pt x="303490" y="4906264"/>
                          <a:pt x="169332" y="4890413"/>
                          <a:pt x="0" y="4888437"/>
                        </a:cubicBezTo>
                        <a:cubicBezTo>
                          <a:pt x="503" y="4665538"/>
                          <a:pt x="-20200" y="4568712"/>
                          <a:pt x="0" y="4336742"/>
                        </a:cubicBezTo>
                        <a:cubicBezTo>
                          <a:pt x="20200" y="4104772"/>
                          <a:pt x="-17354" y="3898092"/>
                          <a:pt x="0" y="3687278"/>
                        </a:cubicBezTo>
                        <a:cubicBezTo>
                          <a:pt x="17354" y="3476464"/>
                          <a:pt x="-30619" y="3095569"/>
                          <a:pt x="0" y="2891161"/>
                        </a:cubicBezTo>
                        <a:cubicBezTo>
                          <a:pt x="30619" y="2686753"/>
                          <a:pt x="32140" y="2465397"/>
                          <a:pt x="0" y="2095044"/>
                        </a:cubicBezTo>
                        <a:cubicBezTo>
                          <a:pt x="-32140" y="1724691"/>
                          <a:pt x="31791" y="1594006"/>
                          <a:pt x="0" y="1298928"/>
                        </a:cubicBezTo>
                        <a:cubicBezTo>
                          <a:pt x="-31791" y="1003850"/>
                          <a:pt x="-2170" y="883233"/>
                          <a:pt x="0" y="600579"/>
                        </a:cubicBezTo>
                        <a:cubicBezTo>
                          <a:pt x="2170" y="317925"/>
                          <a:pt x="-18656" y="152301"/>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kumimoji="1" lang="en-US" altLang="ja-JP" sz="1600" dirty="0">
                <a:solidFill>
                  <a:schemeClr val="accent1">
                    <a:lumMod val="50000"/>
                  </a:schemeClr>
                </a:solidFill>
                <a:latin typeface="BIZ UDPゴシック" panose="020B0400000000000000" pitchFamily="50" charset="-128"/>
                <a:ea typeface="BIZ UDPゴシック" panose="020B0400000000000000" pitchFamily="50" charset="-128"/>
              </a:rPr>
              <a:t>STEP3</a:t>
            </a:r>
          </a:p>
          <a:p>
            <a:pPr algn="ctr" eaLnBrk="1" hangingPunct="1">
              <a:defRPr/>
            </a:pPr>
            <a:r>
              <a:rPr lang="ja-JP" altLang="en-US" dirty="0">
                <a:solidFill>
                  <a:schemeClr val="tx1"/>
                </a:solidFill>
                <a:latin typeface="BIZ UDゴシック" panose="020B0400000000000000" pitchFamily="49" charset="-128"/>
                <a:ea typeface="BIZ UDゴシック" panose="020B0400000000000000" pitchFamily="49" charset="-128"/>
              </a:rPr>
              <a:t>ひたすら本人のことが心配で</a:t>
            </a:r>
            <a:endParaRPr lang="en-US" altLang="ja-JP" dirty="0">
              <a:solidFill>
                <a:schemeClr val="tx1"/>
              </a:solidFill>
              <a:latin typeface="BIZ UDゴシック" panose="020B0400000000000000" pitchFamily="49" charset="-128"/>
              <a:ea typeface="BIZ UDゴシック" panose="020B0400000000000000" pitchFamily="49" charset="-128"/>
            </a:endParaRPr>
          </a:p>
          <a:p>
            <a:pPr algn="ctr" eaLnBrk="1" hangingPunct="1">
              <a:defRPr/>
            </a:pPr>
            <a:r>
              <a:rPr lang="ja-JP" altLang="en-US" dirty="0">
                <a:solidFill>
                  <a:schemeClr val="tx1"/>
                </a:solidFill>
                <a:latin typeface="BIZ UDゴシック" panose="020B0400000000000000" pitchFamily="49" charset="-128"/>
                <a:ea typeface="BIZ UDゴシック" panose="020B0400000000000000" pitchFamily="49" charset="-128"/>
              </a:rPr>
              <a:t>何とかしたいと繰り返し伝える</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E9397CEC-F042-49A8-A4DA-123A5FE19901}"/>
              </a:ext>
            </a:extLst>
          </p:cNvPr>
          <p:cNvSpPr/>
          <p:nvPr/>
        </p:nvSpPr>
        <p:spPr>
          <a:xfrm rot="5400000">
            <a:off x="7940800" y="3242808"/>
            <a:ext cx="1254974" cy="4880915"/>
          </a:xfrm>
          <a:prstGeom prst="rect">
            <a:avLst/>
          </a:prstGeom>
          <a:solidFill>
            <a:schemeClr val="bg1"/>
          </a:solidFill>
          <a:ln w="76200">
            <a:solidFill>
              <a:schemeClr val="accent5">
                <a:lumMod val="40000"/>
                <a:lumOff val="60000"/>
              </a:schemeClr>
            </a:solidFill>
            <a:extLst>
              <a:ext uri="{C807C97D-BFC1-408E-A445-0C87EB9F89A2}">
                <ask:lineSketchStyleProps xmlns:ask="http://schemas.microsoft.com/office/drawing/2018/sketchyshapes" sd="3435673222">
                  <a:custGeom>
                    <a:avLst/>
                    <a:gdLst>
                      <a:gd name="connsiteX0" fmla="*/ 0 w 1254974"/>
                      <a:gd name="connsiteY0" fmla="*/ 0 h 4880915"/>
                      <a:gd name="connsiteX1" fmla="*/ 640037 w 1254974"/>
                      <a:gd name="connsiteY1" fmla="*/ 0 h 4880915"/>
                      <a:gd name="connsiteX2" fmla="*/ 1254974 w 1254974"/>
                      <a:gd name="connsiteY2" fmla="*/ 0 h 4880915"/>
                      <a:gd name="connsiteX3" fmla="*/ 1254974 w 1254974"/>
                      <a:gd name="connsiteY3" fmla="*/ 599655 h 4880915"/>
                      <a:gd name="connsiteX4" fmla="*/ 1254974 w 1254974"/>
                      <a:gd name="connsiteY4" fmla="*/ 1394547 h 4880915"/>
                      <a:gd name="connsiteX5" fmla="*/ 1254974 w 1254974"/>
                      <a:gd name="connsiteY5" fmla="*/ 2140630 h 4880915"/>
                      <a:gd name="connsiteX6" fmla="*/ 1254974 w 1254974"/>
                      <a:gd name="connsiteY6" fmla="*/ 2789094 h 4880915"/>
                      <a:gd name="connsiteX7" fmla="*/ 1254974 w 1254974"/>
                      <a:gd name="connsiteY7" fmla="*/ 3486368 h 4880915"/>
                      <a:gd name="connsiteX8" fmla="*/ 1254974 w 1254974"/>
                      <a:gd name="connsiteY8" fmla="*/ 4183641 h 4880915"/>
                      <a:gd name="connsiteX9" fmla="*/ 1254974 w 1254974"/>
                      <a:gd name="connsiteY9" fmla="*/ 4880915 h 4880915"/>
                      <a:gd name="connsiteX10" fmla="*/ 652586 w 1254974"/>
                      <a:gd name="connsiteY10" fmla="*/ 4880915 h 4880915"/>
                      <a:gd name="connsiteX11" fmla="*/ 0 w 1254974"/>
                      <a:gd name="connsiteY11" fmla="*/ 4880915 h 4880915"/>
                      <a:gd name="connsiteX12" fmla="*/ 0 w 1254974"/>
                      <a:gd name="connsiteY12" fmla="*/ 4183641 h 4880915"/>
                      <a:gd name="connsiteX13" fmla="*/ 0 w 1254974"/>
                      <a:gd name="connsiteY13" fmla="*/ 3535177 h 4880915"/>
                      <a:gd name="connsiteX14" fmla="*/ 0 w 1254974"/>
                      <a:gd name="connsiteY14" fmla="*/ 2740285 h 4880915"/>
                      <a:gd name="connsiteX15" fmla="*/ 0 w 1254974"/>
                      <a:gd name="connsiteY15" fmla="*/ 1945393 h 4880915"/>
                      <a:gd name="connsiteX16" fmla="*/ 0 w 1254974"/>
                      <a:gd name="connsiteY16" fmla="*/ 1199311 h 4880915"/>
                      <a:gd name="connsiteX17" fmla="*/ 0 w 1254974"/>
                      <a:gd name="connsiteY17" fmla="*/ 0 h 48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4974" h="4880915" fill="none" extrusionOk="0">
                        <a:moveTo>
                          <a:pt x="0" y="0"/>
                        </a:moveTo>
                        <a:cubicBezTo>
                          <a:pt x="248299" y="11765"/>
                          <a:pt x="457264" y="-11304"/>
                          <a:pt x="640037" y="0"/>
                        </a:cubicBezTo>
                        <a:cubicBezTo>
                          <a:pt x="822810" y="11304"/>
                          <a:pt x="1125019" y="-15736"/>
                          <a:pt x="1254974" y="0"/>
                        </a:cubicBezTo>
                        <a:cubicBezTo>
                          <a:pt x="1267062" y="232517"/>
                          <a:pt x="1257906" y="306195"/>
                          <a:pt x="1254974" y="599655"/>
                        </a:cubicBezTo>
                        <a:cubicBezTo>
                          <a:pt x="1252042" y="893115"/>
                          <a:pt x="1281738" y="1010221"/>
                          <a:pt x="1254974" y="1394547"/>
                        </a:cubicBezTo>
                        <a:cubicBezTo>
                          <a:pt x="1228210" y="1778873"/>
                          <a:pt x="1282688" y="1783352"/>
                          <a:pt x="1254974" y="2140630"/>
                        </a:cubicBezTo>
                        <a:cubicBezTo>
                          <a:pt x="1227260" y="2497908"/>
                          <a:pt x="1278712" y="2467998"/>
                          <a:pt x="1254974" y="2789094"/>
                        </a:cubicBezTo>
                        <a:cubicBezTo>
                          <a:pt x="1231236" y="3110190"/>
                          <a:pt x="1247271" y="3263535"/>
                          <a:pt x="1254974" y="3486368"/>
                        </a:cubicBezTo>
                        <a:cubicBezTo>
                          <a:pt x="1262677" y="3709201"/>
                          <a:pt x="1234170" y="3845213"/>
                          <a:pt x="1254974" y="4183641"/>
                        </a:cubicBezTo>
                        <a:cubicBezTo>
                          <a:pt x="1275778" y="4522069"/>
                          <a:pt x="1269318" y="4571439"/>
                          <a:pt x="1254974" y="4880915"/>
                        </a:cubicBezTo>
                        <a:cubicBezTo>
                          <a:pt x="1069624" y="4852767"/>
                          <a:pt x="854219" y="4861958"/>
                          <a:pt x="652586" y="4880915"/>
                        </a:cubicBezTo>
                        <a:cubicBezTo>
                          <a:pt x="450953" y="4899872"/>
                          <a:pt x="222100" y="4887354"/>
                          <a:pt x="0" y="4880915"/>
                        </a:cubicBezTo>
                        <a:cubicBezTo>
                          <a:pt x="34074" y="4540017"/>
                          <a:pt x="811" y="4437743"/>
                          <a:pt x="0" y="4183641"/>
                        </a:cubicBezTo>
                        <a:cubicBezTo>
                          <a:pt x="-811" y="3929539"/>
                          <a:pt x="9327" y="3802252"/>
                          <a:pt x="0" y="3535177"/>
                        </a:cubicBezTo>
                        <a:cubicBezTo>
                          <a:pt x="-9327" y="3268102"/>
                          <a:pt x="-29926" y="2984392"/>
                          <a:pt x="0" y="2740285"/>
                        </a:cubicBezTo>
                        <a:cubicBezTo>
                          <a:pt x="29926" y="2496178"/>
                          <a:pt x="-438" y="2128816"/>
                          <a:pt x="0" y="1945393"/>
                        </a:cubicBezTo>
                        <a:cubicBezTo>
                          <a:pt x="438" y="1761970"/>
                          <a:pt x="-10854" y="1359930"/>
                          <a:pt x="0" y="1199311"/>
                        </a:cubicBezTo>
                        <a:cubicBezTo>
                          <a:pt x="10854" y="1038692"/>
                          <a:pt x="20921" y="296742"/>
                          <a:pt x="0" y="0"/>
                        </a:cubicBezTo>
                        <a:close/>
                      </a:path>
                      <a:path w="1254974" h="4880915" stroke="0" extrusionOk="0">
                        <a:moveTo>
                          <a:pt x="0" y="0"/>
                        </a:moveTo>
                        <a:cubicBezTo>
                          <a:pt x="126002" y="-22488"/>
                          <a:pt x="410393" y="29875"/>
                          <a:pt x="627487" y="0"/>
                        </a:cubicBezTo>
                        <a:cubicBezTo>
                          <a:pt x="844581" y="-29875"/>
                          <a:pt x="972676" y="16548"/>
                          <a:pt x="1254974" y="0"/>
                        </a:cubicBezTo>
                        <a:cubicBezTo>
                          <a:pt x="1273698" y="138227"/>
                          <a:pt x="1238044" y="492463"/>
                          <a:pt x="1254974" y="648464"/>
                        </a:cubicBezTo>
                        <a:cubicBezTo>
                          <a:pt x="1271904" y="804465"/>
                          <a:pt x="1219173" y="1153804"/>
                          <a:pt x="1254974" y="1443356"/>
                        </a:cubicBezTo>
                        <a:cubicBezTo>
                          <a:pt x="1290775" y="1732908"/>
                          <a:pt x="1277452" y="1764465"/>
                          <a:pt x="1254974" y="1994202"/>
                        </a:cubicBezTo>
                        <a:cubicBezTo>
                          <a:pt x="1232496" y="2223939"/>
                          <a:pt x="1271344" y="2587325"/>
                          <a:pt x="1254974" y="2789094"/>
                        </a:cubicBezTo>
                        <a:cubicBezTo>
                          <a:pt x="1238604" y="2990863"/>
                          <a:pt x="1264115" y="3357889"/>
                          <a:pt x="1254974" y="3535177"/>
                        </a:cubicBezTo>
                        <a:cubicBezTo>
                          <a:pt x="1245833" y="3712465"/>
                          <a:pt x="1216362" y="4382167"/>
                          <a:pt x="1254974" y="4880915"/>
                        </a:cubicBezTo>
                        <a:cubicBezTo>
                          <a:pt x="1043905" y="4871315"/>
                          <a:pt x="921936" y="4867337"/>
                          <a:pt x="652586" y="4880915"/>
                        </a:cubicBezTo>
                        <a:cubicBezTo>
                          <a:pt x="383236" y="4894493"/>
                          <a:pt x="266362" y="4911497"/>
                          <a:pt x="0" y="4880915"/>
                        </a:cubicBezTo>
                        <a:cubicBezTo>
                          <a:pt x="-16576" y="4609662"/>
                          <a:pt x="6261" y="4575854"/>
                          <a:pt x="0" y="4330069"/>
                        </a:cubicBezTo>
                        <a:cubicBezTo>
                          <a:pt x="-6261" y="4084284"/>
                          <a:pt x="-1056" y="3905783"/>
                          <a:pt x="0" y="3681604"/>
                        </a:cubicBezTo>
                        <a:cubicBezTo>
                          <a:pt x="1056" y="3457425"/>
                          <a:pt x="-25068" y="3185700"/>
                          <a:pt x="0" y="3033140"/>
                        </a:cubicBezTo>
                        <a:cubicBezTo>
                          <a:pt x="25068" y="2880580"/>
                          <a:pt x="-1037" y="2607100"/>
                          <a:pt x="0" y="2384676"/>
                        </a:cubicBezTo>
                        <a:cubicBezTo>
                          <a:pt x="1037" y="2162252"/>
                          <a:pt x="-17318" y="2073679"/>
                          <a:pt x="0" y="1785020"/>
                        </a:cubicBezTo>
                        <a:cubicBezTo>
                          <a:pt x="17318" y="1496361"/>
                          <a:pt x="9008" y="1410037"/>
                          <a:pt x="0" y="1136556"/>
                        </a:cubicBezTo>
                        <a:cubicBezTo>
                          <a:pt x="-9008" y="863075"/>
                          <a:pt x="-32134" y="49047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kumimoji="1" lang="en-US" altLang="ja-JP" sz="1600" dirty="0">
                <a:solidFill>
                  <a:schemeClr val="accent1">
                    <a:lumMod val="50000"/>
                  </a:schemeClr>
                </a:solidFill>
                <a:latin typeface="BIZ UDPゴシック" panose="020B0400000000000000" pitchFamily="50" charset="-128"/>
                <a:ea typeface="BIZ UDPゴシック" panose="020B0400000000000000" pitchFamily="50" charset="-128"/>
              </a:rPr>
              <a:t>STEP4</a:t>
            </a:r>
          </a:p>
          <a:p>
            <a:pPr algn="ctr" eaLnBrk="1" hangingPunct="1">
              <a:defRPr/>
            </a:pPr>
            <a:r>
              <a:rPr lang="ja-JP" altLang="en-US" dirty="0">
                <a:solidFill>
                  <a:schemeClr val="tx1"/>
                </a:solidFill>
                <a:latin typeface="BIZ UDゴシック" panose="020B0400000000000000" pitchFamily="49" charset="-128"/>
                <a:ea typeface="BIZ UDゴシック" panose="020B0400000000000000" pitchFamily="49" charset="-128"/>
              </a:rPr>
              <a:t>希死念慮があれば、</a:t>
            </a:r>
            <a:br>
              <a:rPr lang="en-US" altLang="ja-JP" dirty="0">
                <a:solidFill>
                  <a:schemeClr val="tx1"/>
                </a:solidFill>
                <a:latin typeface="BIZ UDゴシック" panose="020B0400000000000000" pitchFamily="49" charset="-128"/>
                <a:ea typeface="BIZ UDゴシック" panose="020B0400000000000000" pitchFamily="49" charset="-128"/>
              </a:rPr>
            </a:br>
            <a:r>
              <a:rPr lang="ja-JP" altLang="en-US" dirty="0">
                <a:solidFill>
                  <a:schemeClr val="tx1"/>
                </a:solidFill>
                <a:latin typeface="BIZ UDゴシック" panose="020B0400000000000000" pitchFamily="49" charset="-128"/>
                <a:ea typeface="BIZ UDゴシック" panose="020B0400000000000000" pitchFamily="49" charset="-128"/>
              </a:rPr>
              <a:t>専門科・医療機関への相談・受診を勧める</a:t>
            </a:r>
            <a:br>
              <a:rPr lang="en-US" altLang="ja-JP" dirty="0">
                <a:solidFill>
                  <a:schemeClr val="tx1"/>
                </a:solidFill>
                <a:latin typeface="BIZ UDゴシック" panose="020B0400000000000000" pitchFamily="49" charset="-128"/>
                <a:ea typeface="BIZ UDゴシック" panose="020B0400000000000000" pitchFamily="49" charset="-128"/>
              </a:rPr>
            </a:br>
            <a:r>
              <a:rPr lang="ja-JP" altLang="en-US" dirty="0">
                <a:solidFill>
                  <a:schemeClr val="tx1"/>
                </a:solidFill>
                <a:latin typeface="BIZ UDゴシック" panose="020B0400000000000000" pitchFamily="49" charset="-128"/>
                <a:ea typeface="BIZ UDゴシック" panose="020B0400000000000000" pitchFamily="49" charset="-128"/>
              </a:rPr>
              <a:t>▶ 勧め方はスライド</a:t>
            </a:r>
            <a:r>
              <a:rPr lang="en-US" altLang="ja-JP" dirty="0">
                <a:solidFill>
                  <a:schemeClr val="tx1"/>
                </a:solidFill>
                <a:latin typeface="BIZ UDゴシック" panose="020B0400000000000000" pitchFamily="49" charset="-128"/>
                <a:ea typeface="BIZ UDゴシック" panose="020B0400000000000000" pitchFamily="49" charset="-128"/>
              </a:rPr>
              <a:t>14</a:t>
            </a:r>
          </a:p>
        </p:txBody>
      </p:sp>
      <p:sp>
        <p:nvSpPr>
          <p:cNvPr id="4" name="矢印: 下 3">
            <a:extLst>
              <a:ext uri="{FF2B5EF4-FFF2-40B4-BE49-F238E27FC236}">
                <a16:creationId xmlns:a16="http://schemas.microsoft.com/office/drawing/2014/main" id="{7C575792-9135-4D3C-B058-6D0ADEE25CA1}"/>
              </a:ext>
            </a:extLst>
          </p:cNvPr>
          <p:cNvSpPr/>
          <p:nvPr/>
        </p:nvSpPr>
        <p:spPr>
          <a:xfrm>
            <a:off x="8445048" y="2079635"/>
            <a:ext cx="254000" cy="313845"/>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9A1C48F5-9918-464B-8DEE-87A1BF5315BD}"/>
              </a:ext>
            </a:extLst>
          </p:cNvPr>
          <p:cNvSpPr/>
          <p:nvPr/>
        </p:nvSpPr>
        <p:spPr>
          <a:xfrm>
            <a:off x="8445048" y="3398773"/>
            <a:ext cx="254000" cy="326776"/>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A88D69A7-AEA5-42AF-B346-09DDE6C44750}"/>
              </a:ext>
            </a:extLst>
          </p:cNvPr>
          <p:cNvSpPr/>
          <p:nvPr/>
        </p:nvSpPr>
        <p:spPr>
          <a:xfrm>
            <a:off x="8445048" y="4719389"/>
            <a:ext cx="254000" cy="326776"/>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抽象 が含まれている画像&#10;&#10;自動的に生成された説明">
            <a:extLst>
              <a:ext uri="{FF2B5EF4-FFF2-40B4-BE49-F238E27FC236}">
                <a16:creationId xmlns:a16="http://schemas.microsoft.com/office/drawing/2014/main" id="{F0C0B2C5-ADD8-4D28-8324-2F644D62C276}"/>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6077" y="4298179"/>
            <a:ext cx="2240733" cy="2240733"/>
          </a:xfrm>
          <a:prstGeom prst="rect">
            <a:avLst/>
          </a:prstGeom>
        </p:spPr>
      </p:pic>
      <p:sp>
        <p:nvSpPr>
          <p:cNvPr id="9" name="スライド番号プレースホルダー 8">
            <a:extLst>
              <a:ext uri="{FF2B5EF4-FFF2-40B4-BE49-F238E27FC236}">
                <a16:creationId xmlns:a16="http://schemas.microsoft.com/office/drawing/2014/main" id="{EBB1D094-104D-4919-A96E-404448A22517}"/>
              </a:ext>
            </a:extLst>
          </p:cNvPr>
          <p:cNvSpPr>
            <a:spLocks noGrp="1"/>
          </p:cNvSpPr>
          <p:nvPr>
            <p:ph type="sldNum" sz="quarter" idx="12"/>
          </p:nvPr>
        </p:nvSpPr>
        <p:spPr/>
        <p:txBody>
          <a:bodyPr/>
          <a:lstStyle/>
          <a:p>
            <a:fld id="{3C43AEFE-100D-40B5-A2D7-85958A4ED887}" type="slidenum">
              <a:rPr kumimoji="1" lang="ja-JP" altLang="en-US" smtClean="0"/>
              <a:t>9</a:t>
            </a:fld>
            <a:endParaRPr kumimoji="1" lang="ja-JP" altLang="en-US"/>
          </a:p>
        </p:txBody>
      </p:sp>
      <p:sp>
        <p:nvSpPr>
          <p:cNvPr id="27" name="フッター プレースホルダー 6">
            <a:extLst>
              <a:ext uri="{FF2B5EF4-FFF2-40B4-BE49-F238E27FC236}">
                <a16:creationId xmlns:a16="http://schemas.microsoft.com/office/drawing/2014/main" id="{9A5730E1-0FFF-4A32-8413-EE596DCFC83D}"/>
              </a:ext>
            </a:extLst>
          </p:cNvPr>
          <p:cNvSpPr>
            <a:spLocks noGrp="1"/>
          </p:cNvSpPr>
          <p:nvPr>
            <p:ph type="ftr" sz="quarter" idx="11"/>
          </p:nvPr>
        </p:nvSpPr>
        <p:spPr>
          <a:xfrm>
            <a:off x="6667441" y="6822"/>
            <a:ext cx="5524254" cy="365125"/>
          </a:xfrm>
        </p:spPr>
        <p:txBody>
          <a:bodyPr/>
          <a:lstStyle/>
          <a:p>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全国大学メンタルヘルス学会　大学生の自殺予防プログラム全国開発研究班</a:t>
            </a:r>
            <a:endPar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85683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2912</Words>
  <Application>Microsoft Office PowerPoint</Application>
  <PresentationFormat>ワイド画面</PresentationFormat>
  <Paragraphs>357</Paragraphs>
  <Slides>23</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BIZ UDゴシック</vt:lpstr>
      <vt:lpstr>HGｺﾞｼｯｸE</vt:lpstr>
      <vt:lpstr>Arial</vt:lpstr>
      <vt:lpstr>BIZ UDPゴシック</vt:lpstr>
      <vt:lpstr>BIZ UDP明朝 Medium</vt:lpstr>
      <vt:lpstr>Times New Roman</vt:lpstr>
      <vt:lpstr>游ゴシック Light</vt:lpstr>
      <vt:lpstr>Calibri</vt:lpstr>
      <vt:lpstr>游ゴシック</vt:lpstr>
      <vt:lpstr>Office テーマ</vt:lpstr>
      <vt:lpstr>大学生の自殺を防ぐ</vt:lpstr>
      <vt:lpstr>－大学教職員の皆様へ－</vt:lpstr>
      <vt:lpstr>身近な学生に目を向けてみましょう</vt:lpstr>
      <vt:lpstr>１．まず学生の 変化に気付く</vt:lpstr>
      <vt:lpstr>学生が問題を抱えるとき</vt:lpstr>
      <vt:lpstr>注意の目安</vt:lpstr>
      <vt:lpstr>問題の発生</vt:lpstr>
      <vt:lpstr>自殺のプロセス</vt:lpstr>
      <vt:lpstr>２．心配な学生にどう対応するか</vt:lpstr>
      <vt:lpstr>「死にたい」と打ち明けられたら</vt:lpstr>
      <vt:lpstr>自殺の危機が切迫している場合</vt:lpstr>
      <vt:lpstr>心配な学生と連絡が取れない場合</vt:lpstr>
      <vt:lpstr>３．専門機関の 受診を勧める際に</vt:lpstr>
      <vt:lpstr>大学生の危機対応一例</vt:lpstr>
      <vt:lpstr>事例：理系女子・大学３年生</vt:lpstr>
      <vt:lpstr>教職員にできることのまとめ</vt:lpstr>
      <vt:lpstr>４．もし、 不幸にして 自殺がおきて しまったら</vt:lpstr>
      <vt:lpstr>ポストベンション（事後対応）</vt:lpstr>
      <vt:lpstr>PowerPoint プレゼンテーション</vt:lpstr>
      <vt:lpstr>大学全体でできる自殺対策はたくさんある</vt:lpstr>
      <vt:lpstr>大学での自殺対策実施の流れ</vt:lpstr>
      <vt:lpstr>自殺対策は大学コミュニティの改善につながる</vt:lpstr>
      <vt:lpstr>もし、学生が危機的状況に陥ったら！ ―各所連絡を取り合い、連携して対応しましょう―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大学生の自殺を防ぐ</dc:title>
  <dc:creator>全国大学メンタルヘルス学会 大学生の自殺予防プログラム全国開発研究班</dc:creator>
  <cp:lastModifiedBy>髙橋　あすみ</cp:lastModifiedBy>
  <cp:revision>97</cp:revision>
  <dcterms:created xsi:type="dcterms:W3CDTF">2020-11-23T08:20:03Z</dcterms:created>
  <dcterms:modified xsi:type="dcterms:W3CDTF">2020-12-18T08:35:02Z</dcterms:modified>
</cp:coreProperties>
</file>